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28"/>
  </p:notesMasterIdLst>
  <p:sldIdLst>
    <p:sldId id="256" r:id="rId5"/>
    <p:sldId id="271" r:id="rId6"/>
    <p:sldId id="273" r:id="rId7"/>
    <p:sldId id="272" r:id="rId8"/>
    <p:sldId id="262" r:id="rId9"/>
    <p:sldId id="274" r:id="rId10"/>
    <p:sldId id="275" r:id="rId11"/>
    <p:sldId id="276" r:id="rId12"/>
    <p:sldId id="277" r:id="rId13"/>
    <p:sldId id="278" r:id="rId14"/>
    <p:sldId id="279" r:id="rId15"/>
    <p:sldId id="280" r:id="rId16"/>
    <p:sldId id="281" r:id="rId17"/>
    <p:sldId id="282" r:id="rId18"/>
    <p:sldId id="283" r:id="rId19"/>
    <p:sldId id="288" r:id="rId20"/>
    <p:sldId id="287" r:id="rId21"/>
    <p:sldId id="284" r:id="rId22"/>
    <p:sldId id="285" r:id="rId23"/>
    <p:sldId id="286" r:id="rId24"/>
    <p:sldId id="289" r:id="rId25"/>
    <p:sldId id="290" r:id="rId26"/>
    <p:sldId id="29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0" d="100"/>
          <a:sy n="70" d="100"/>
        </p:scale>
        <p:origin x="6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08861-7A74-4179-91B9-FB36E0D938A6}" type="datetimeFigureOut">
              <a:rPr lang="nl-NL" smtClean="0"/>
              <a:t>4-11-2018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DC75BE-BE77-4287-871E-48D95CD8FE69}" type="slidenum">
              <a:rPr lang="nl-NL" smtClean="0"/>
              <a:t>‹nr.›</a:t>
            </a:fld>
            <a:endParaRPr lang="nl-NL"/>
          </a:p>
        </p:txBody>
      </p:sp>
    </p:spTree>
    <p:extLst>
      <p:ext uri="{BB962C8B-B14F-4D97-AF65-F5344CB8AC3E}">
        <p14:creationId xmlns:p14="http://schemas.microsoft.com/office/powerpoint/2010/main" val="108283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smtClean="0"/>
              <a:t>Klik om de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BC2F9B2-3850-4E76-BFAC-7FDA61CE50EF}"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33471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18659DD-8C90-4E3F-A78B-693A51D21A72}" type="datetime1">
              <a:rPr lang="en-US" smtClean="0"/>
              <a:t>11/4/2018</a:t>
            </a:fld>
            <a:endParaRPr lang="en-US" dirty="0"/>
          </a:p>
        </p:txBody>
      </p:sp>
      <p:sp>
        <p:nvSpPr>
          <p:cNvPr id="6" name="Footer Placeholder 5"/>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45788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smtClean="0"/>
              <a:t>Klik om de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16E501F9-3038-46FF-94EE-ABCA621654D8}"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0012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smtClean="0"/>
              <a:t>Klik om de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smtClean="0"/>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29CDA898-F58A-4383-8550-711AC3D17AC3}"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4596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C2C1E7A-C46B-48C6-AFDD-AF98BBDD7C7B}"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03471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664456F-1C08-4FF6-8B18-72E650455392}" type="datetime1">
              <a:rPr lang="en-US" smtClean="0"/>
              <a:t>11/4/2018</a:t>
            </a:fld>
            <a:endParaRPr lang="en-US" dirty="0"/>
          </a:p>
        </p:txBody>
      </p:sp>
      <p:sp>
        <p:nvSpPr>
          <p:cNvPr id="4"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112606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smtClean="0"/>
              <a:t>Klik om de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92935B-F3FC-4FC0-A69E-F3F6B38D179F}" type="datetime1">
              <a:rPr lang="en-US" smtClean="0"/>
              <a:t>11/4/2018</a:t>
            </a:fld>
            <a:endParaRPr lang="en-US" dirty="0"/>
          </a:p>
        </p:txBody>
      </p:sp>
      <p:sp>
        <p:nvSpPr>
          <p:cNvPr id="4"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311410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9483FD2-0D97-41D7-BC5E-90867BBE68C0}"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616219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93CC185F-EDF2-4B25-9008-260E735A3152}"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6485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3"/>
          <p:cNvSpPr>
            <a:spLocks noGrp="1"/>
          </p:cNvSpPr>
          <p:nvPr>
            <p:ph type="dt" sz="half" idx="10"/>
          </p:nvPr>
        </p:nvSpPr>
        <p:spPr/>
        <p:txBody>
          <a:bodyPr/>
          <a:lstStyle/>
          <a:p>
            <a:fld id="{B97CE07B-A0F3-4AA0-9D3C-45EFC5C12459}"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8360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14F4DEB-EB07-49F3-AAAA-DE96750CEC1B}" type="datetime1">
              <a:rPr lang="en-US" smtClean="0"/>
              <a:t>11/4/2018</a:t>
            </a:fld>
            <a:endParaRPr lang="en-US" dirty="0"/>
          </a:p>
        </p:txBody>
      </p:sp>
      <p:sp>
        <p:nvSpPr>
          <p:cNvPr id="5" name="Footer Placeholder 4"/>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42562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FFBBB9C1-4B0D-47C1-9A27-78446098A19C}" type="datetime1">
              <a:rPr lang="en-US" smtClean="0"/>
              <a:t>11/4/2018</a:t>
            </a:fld>
            <a:endParaRPr lang="en-US" dirty="0"/>
          </a:p>
        </p:txBody>
      </p:sp>
      <p:sp>
        <p:nvSpPr>
          <p:cNvPr id="6" name="Footer Placeholder 5"/>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68722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0683E41-45AC-4B79-BDEA-43D5FA21F164}" type="datetime1">
              <a:rPr lang="en-US" smtClean="0"/>
              <a:t>11/4/2018</a:t>
            </a:fld>
            <a:endParaRPr lang="en-US" dirty="0"/>
          </a:p>
        </p:txBody>
      </p:sp>
      <p:sp>
        <p:nvSpPr>
          <p:cNvPr id="8" name="Footer Placeholder 7"/>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10771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7" name="Date Placeholder 2"/>
          <p:cNvSpPr>
            <a:spLocks noGrp="1"/>
          </p:cNvSpPr>
          <p:nvPr>
            <p:ph type="dt" sz="half" idx="10"/>
          </p:nvPr>
        </p:nvSpPr>
        <p:spPr/>
        <p:txBody>
          <a:bodyPr/>
          <a:lstStyle/>
          <a:p>
            <a:fld id="{45FC8791-0814-4D6B-9C74-9FFA8E3F9213}" type="datetime1">
              <a:rPr lang="en-US" smtClean="0"/>
              <a:t>11/4/2018</a:t>
            </a:fld>
            <a:endParaRPr lang="en-US" dirty="0"/>
          </a:p>
        </p:txBody>
      </p:sp>
      <p:sp>
        <p:nvSpPr>
          <p:cNvPr id="5" name="Footer Placeholder 3"/>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8242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75D252-B191-425F-B7E1-D4293E7FEBE3}" type="datetime1">
              <a:rPr lang="en-US" smtClean="0"/>
              <a:t>11/4/2018</a:t>
            </a:fld>
            <a:endParaRPr lang="en-US" dirty="0"/>
          </a:p>
        </p:txBody>
      </p:sp>
      <p:sp>
        <p:nvSpPr>
          <p:cNvPr id="5" name="Footer Placeholder 2"/>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98278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smtClean="0"/>
              <a:t>Klik om de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7" name="Date Placeholder 4"/>
          <p:cNvSpPr>
            <a:spLocks noGrp="1"/>
          </p:cNvSpPr>
          <p:nvPr>
            <p:ph type="dt" sz="half" idx="10"/>
          </p:nvPr>
        </p:nvSpPr>
        <p:spPr/>
        <p:txBody>
          <a:bodyPr/>
          <a:lstStyle/>
          <a:p>
            <a:fld id="{38C48AAE-2793-4A61-90B7-759252DF5CA6}" type="datetime1">
              <a:rPr lang="en-US" smtClean="0"/>
              <a:t>11/4/2018</a:t>
            </a:fld>
            <a:endParaRPr lang="en-US" dirty="0"/>
          </a:p>
        </p:txBody>
      </p:sp>
      <p:sp>
        <p:nvSpPr>
          <p:cNvPr id="5" name="Footer Placeholder 5"/>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6"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05114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934DBFBC-4AD7-4826-BCD5-FC7E2320DC75}" type="datetime1">
              <a:rPr lang="en-US" smtClean="0"/>
              <a:t>11/4/2018</a:t>
            </a:fld>
            <a:endParaRPr lang="en-US" dirty="0"/>
          </a:p>
        </p:txBody>
      </p:sp>
      <p:sp>
        <p:nvSpPr>
          <p:cNvPr id="6" name="Footer Placeholder 5"/>
          <p:cNvSpPr>
            <a:spLocks noGrp="1"/>
          </p:cNvSpPr>
          <p:nvPr>
            <p:ph type="ftr" sz="quarter" idx="11"/>
          </p:nvPr>
        </p:nvSpPr>
        <p:spPr/>
        <p:txBody>
          <a:bodyPr/>
          <a:lstStyle/>
          <a:p>
            <a:r>
              <a:rPr lang="nl-NL" smtClean="0"/>
              <a:t>Behandelmethodieken/ maandag 23 april 2018 @ Gert Jan Lute/ Noorderpoort</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4541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smtClean="0"/>
              <a:t>Klik om de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C39351-4474-49B6-ADBE-8B8F9F8FFCC7}" type="datetime1">
              <a:rPr lang="en-US" smtClean="0"/>
              <a:t>11/4/2018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nl-NL" smtClean="0"/>
              <a:t>Behandelmethodieken/ maandag 23 april 2018 @ Gert Jan Lute/ Noorderpoort</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6135687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PuA-ZPbvqqg" TargetMode="External"/><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fLwZQBJs8fI"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RszLdIAOykc"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therapiehulp.nl/klacht/depressiviteit/depressie/" TargetMode="External"/><Relationship Id="rId2" Type="http://schemas.openxmlformats.org/officeDocument/2006/relationships/hyperlink" Target="http://www.therapiehulp.nl/klacht/angst/fobie/fobie-lijst/" TargetMode="External"/><Relationship Id="rId1" Type="http://schemas.openxmlformats.org/officeDocument/2006/relationships/slideLayout" Target="../slideLayouts/slideLayout7.xml"/><Relationship Id="rId5" Type="http://schemas.openxmlformats.org/officeDocument/2006/relationships/hyperlink" Target="http://www.therapiehulp.nl/klacht/angst/" TargetMode="External"/><Relationship Id="rId4" Type="http://schemas.openxmlformats.org/officeDocument/2006/relationships/hyperlink" Target="http://www.therapiehulp.nl/therapie/psychotherapie/relatietherapie/"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FubVAveULc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Tuh53y0iFWo"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5afFOSY_uI"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mens-en-gezondheid.infonu.nl/diversen/53448-prozac-fluoxetine.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9330" y="366867"/>
            <a:ext cx="4925435" cy="5589796"/>
          </a:xfrm>
          <a:prstGeom prst="rect">
            <a:avLst/>
          </a:prstGeom>
        </p:spPr>
      </p:pic>
      <p:sp>
        <p:nvSpPr>
          <p:cNvPr id="2" name="Titel 1"/>
          <p:cNvSpPr>
            <a:spLocks noGrp="1"/>
          </p:cNvSpPr>
          <p:nvPr>
            <p:ph type="ctrTitle"/>
          </p:nvPr>
        </p:nvSpPr>
        <p:spPr>
          <a:xfrm>
            <a:off x="472439" y="1829569"/>
            <a:ext cx="6633755" cy="1734778"/>
          </a:xfrm>
        </p:spPr>
        <p:txBody>
          <a:bodyPr>
            <a:normAutofit fontScale="90000"/>
          </a:bodyPr>
          <a:lstStyle/>
          <a:p>
            <a:r>
              <a:rPr lang="nl-NL" sz="4800" b="1" dirty="0" smtClean="0">
                <a:solidFill>
                  <a:srgbClr val="FFFF00"/>
                </a:solidFill>
                <a:latin typeface="Book Antiqua" panose="02040602050305030304" pitchFamily="18" charset="0"/>
              </a:rPr>
              <a:t>Behandelmethodieken in de </a:t>
            </a:r>
            <a:r>
              <a:rPr lang="nl-NL" sz="4800" b="1" dirty="0" smtClean="0">
                <a:solidFill>
                  <a:srgbClr val="FFFF00"/>
                </a:solidFill>
                <a:latin typeface="Book Antiqua" panose="02040602050305030304" pitchFamily="18" charset="0"/>
              </a:rPr>
              <a:t>GGZ</a:t>
            </a:r>
            <a:br>
              <a:rPr lang="nl-NL" sz="4800" b="1" dirty="0" smtClean="0">
                <a:solidFill>
                  <a:srgbClr val="FFFF00"/>
                </a:solidFill>
                <a:latin typeface="Book Antiqua" panose="02040602050305030304" pitchFamily="18" charset="0"/>
              </a:rPr>
            </a:br>
            <a:r>
              <a:rPr lang="nl-NL" sz="4800" b="1" dirty="0">
                <a:solidFill>
                  <a:srgbClr val="FFFF00"/>
                </a:solidFill>
                <a:latin typeface="Book Antiqua" panose="02040602050305030304" pitchFamily="18" charset="0"/>
              </a:rPr>
              <a:t/>
            </a:r>
            <a:br>
              <a:rPr lang="nl-NL" sz="4800" b="1" dirty="0">
                <a:solidFill>
                  <a:srgbClr val="FFFF00"/>
                </a:solidFill>
                <a:latin typeface="Book Antiqua" panose="02040602050305030304" pitchFamily="18" charset="0"/>
              </a:rPr>
            </a:br>
            <a:r>
              <a:rPr lang="nl-NL" sz="2000" b="1" dirty="0">
                <a:solidFill>
                  <a:srgbClr val="FFFF00"/>
                </a:solidFill>
                <a:latin typeface="Book Antiqua" panose="02040602050305030304" pitchFamily="18" charset="0"/>
                <a:hlinkClick r:id="rId3"/>
              </a:rPr>
              <a:t>https://</a:t>
            </a:r>
            <a:r>
              <a:rPr lang="nl-NL" sz="2000" b="1" dirty="0" smtClean="0">
                <a:solidFill>
                  <a:srgbClr val="FFFF00"/>
                </a:solidFill>
                <a:latin typeface="Book Antiqua" panose="02040602050305030304" pitchFamily="18" charset="0"/>
                <a:hlinkClick r:id="rId3"/>
              </a:rPr>
              <a:t>youtu.be/PuA-ZPbvqqg</a:t>
            </a:r>
            <a:r>
              <a:rPr lang="nl-NL" sz="2000" b="1" dirty="0" smtClean="0">
                <a:solidFill>
                  <a:srgbClr val="FFFF00"/>
                </a:solidFill>
                <a:latin typeface="Book Antiqua" panose="02040602050305030304" pitchFamily="18" charset="0"/>
              </a:rPr>
              <a:t> </a:t>
            </a:r>
            <a:endParaRPr lang="nl-NL" sz="2000" b="1" dirty="0">
              <a:solidFill>
                <a:srgbClr val="FFFF00"/>
              </a:solidFill>
              <a:latin typeface="Book Antiqua" panose="02040602050305030304" pitchFamily="18" charset="0"/>
            </a:endParaRPr>
          </a:p>
        </p:txBody>
      </p:sp>
      <p:sp>
        <p:nvSpPr>
          <p:cNvPr id="3" name="Ondertitel 2"/>
          <p:cNvSpPr>
            <a:spLocks noGrp="1"/>
          </p:cNvSpPr>
          <p:nvPr>
            <p:ph type="subTitle" idx="1"/>
          </p:nvPr>
        </p:nvSpPr>
        <p:spPr/>
        <p:txBody>
          <a:bodyPr/>
          <a:lstStyle/>
          <a:p>
            <a:endParaRPr lang="nl-NL" dirty="0" smtClean="0">
              <a:latin typeface="Book Antiqua" panose="02040602050305030304" pitchFamily="18" charset="0"/>
            </a:endParaRPr>
          </a:p>
          <a:p>
            <a:endParaRPr lang="nl-NL" dirty="0">
              <a:latin typeface="Book Antiqua" panose="02040602050305030304" pitchFamily="18" charset="0"/>
            </a:endParaRPr>
          </a:p>
        </p:txBody>
      </p:sp>
      <p:sp>
        <p:nvSpPr>
          <p:cNvPr id="5" name="Tekstvak 4"/>
          <p:cNvSpPr txBox="1"/>
          <p:nvPr/>
        </p:nvSpPr>
        <p:spPr>
          <a:xfrm>
            <a:off x="472439" y="331304"/>
            <a:ext cx="3772989" cy="523220"/>
          </a:xfrm>
          <a:prstGeom prst="rect">
            <a:avLst/>
          </a:prstGeom>
          <a:noFill/>
        </p:spPr>
        <p:txBody>
          <a:bodyPr wrap="square" rtlCol="0">
            <a:spAutoFit/>
          </a:bodyPr>
          <a:lstStyle/>
          <a:p>
            <a:r>
              <a:rPr lang="nl-NL" sz="2800" dirty="0">
                <a:latin typeface="Book Antiqua" panose="02040602050305030304" pitchFamily="18" charset="0"/>
              </a:rPr>
              <a:t>PowerPoint no. </a:t>
            </a:r>
            <a:r>
              <a:rPr lang="nl-NL" sz="2800" dirty="0" smtClean="0">
                <a:latin typeface="Book Antiqua" panose="02040602050305030304" pitchFamily="18" charset="0"/>
              </a:rPr>
              <a:t>14</a:t>
            </a:r>
            <a:endParaRPr lang="nl-NL" sz="2800" dirty="0">
              <a:latin typeface="Book Antiqua" panose="02040602050305030304" pitchFamily="18" charset="0"/>
            </a:endParaRPr>
          </a:p>
        </p:txBody>
      </p:sp>
    </p:spTree>
    <p:extLst>
      <p:ext uri="{BB962C8B-B14F-4D97-AF65-F5344CB8AC3E}">
        <p14:creationId xmlns:p14="http://schemas.microsoft.com/office/powerpoint/2010/main" val="3070826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343987" y="1311482"/>
            <a:ext cx="10903133" cy="2215991"/>
          </a:xfrm>
          <a:prstGeom prst="rect">
            <a:avLst/>
          </a:prstGeom>
        </p:spPr>
        <p:txBody>
          <a:bodyPr wrap="square">
            <a:spAutoFit/>
          </a:bodyPr>
          <a:lstStyle/>
          <a:p>
            <a:r>
              <a:rPr lang="nl-NL" b="1" dirty="0">
                <a:solidFill>
                  <a:srgbClr val="FFFF00"/>
                </a:solidFill>
                <a:latin typeface="Book Antiqua" panose="02040602050305030304" pitchFamily="18" charset="0"/>
              </a:rPr>
              <a:t>Klassieke </a:t>
            </a:r>
            <a:r>
              <a:rPr lang="nl-NL" b="1" dirty="0" smtClean="0">
                <a:solidFill>
                  <a:srgbClr val="FFFF00"/>
                </a:solidFill>
                <a:latin typeface="Book Antiqua" panose="02040602050305030304" pitchFamily="18" charset="0"/>
              </a:rPr>
              <a:t>MAO-remmers </a:t>
            </a:r>
            <a:r>
              <a:rPr lang="nl-NL" b="1" dirty="0" smtClean="0">
                <a:latin typeface="Book Antiqua" panose="02040602050305030304" pitchFamily="18" charset="0"/>
              </a:rPr>
              <a:t>( </a:t>
            </a:r>
            <a:r>
              <a:rPr lang="nl-NL" dirty="0" smtClean="0">
                <a:latin typeface="Book Antiqua" panose="02040602050305030304" pitchFamily="18" charset="0"/>
              </a:rPr>
              <a:t>Mono </a:t>
            </a:r>
            <a:r>
              <a:rPr lang="nl-NL" dirty="0">
                <a:latin typeface="Book Antiqua" panose="02040602050305030304" pitchFamily="18" charset="0"/>
              </a:rPr>
              <a:t>Amine </a:t>
            </a:r>
            <a:r>
              <a:rPr lang="nl-NL" dirty="0" smtClean="0">
                <a:latin typeface="Book Antiqua" panose="02040602050305030304" pitchFamily="18" charset="0"/>
              </a:rPr>
              <a:t>Oxidase)</a:t>
            </a:r>
            <a:endParaRPr lang="nl-NL" b="1" dirty="0">
              <a:latin typeface="Book Antiqua" panose="02040602050305030304" pitchFamily="18" charset="0"/>
            </a:endParaRPr>
          </a:p>
          <a:p>
            <a:r>
              <a:rPr lang="nl-NL" sz="2000" dirty="0">
                <a:latin typeface="Book Antiqua" panose="02040602050305030304" pitchFamily="18" charset="0"/>
              </a:rPr>
              <a:t>Wanneer een klassiek of modern antidepressivum niet werkt kan men overstappen op een MAO-remmer</a:t>
            </a:r>
            <a:r>
              <a:rPr lang="nl-NL" sz="2000" dirty="0" smtClean="0">
                <a:latin typeface="Book Antiqua" panose="02040602050305030304" pitchFamily="18" charset="0"/>
              </a:rPr>
              <a:t>.. </a:t>
            </a:r>
            <a:r>
              <a:rPr lang="nl-NL" sz="2000" dirty="0">
                <a:latin typeface="Book Antiqua" panose="02040602050305030304" pitchFamily="18" charset="0"/>
              </a:rPr>
              <a:t>Bij gebruik van een MAO-remmer moet men een </a:t>
            </a:r>
            <a:r>
              <a:rPr lang="nl-NL" sz="2000" i="1" dirty="0" err="1">
                <a:latin typeface="Book Antiqua" panose="02040602050305030304" pitchFamily="18" charset="0"/>
              </a:rPr>
              <a:t>tyramine</a:t>
            </a:r>
            <a:r>
              <a:rPr lang="nl-NL" sz="2000" i="1" dirty="0">
                <a:latin typeface="Book Antiqua" panose="02040602050305030304" pitchFamily="18" charset="0"/>
              </a:rPr>
              <a:t> beperkt dieet</a:t>
            </a:r>
            <a:r>
              <a:rPr lang="nl-NL" sz="2000" dirty="0">
                <a:latin typeface="Book Antiqua" panose="02040602050305030304" pitchFamily="18" charset="0"/>
              </a:rPr>
              <a:t> aanhouden. Dit is omdat </a:t>
            </a:r>
            <a:r>
              <a:rPr lang="nl-NL" sz="2000" dirty="0" err="1">
                <a:latin typeface="Book Antiqua" panose="02040602050305030304" pitchFamily="18" charset="0"/>
              </a:rPr>
              <a:t>tyramine</a:t>
            </a:r>
            <a:r>
              <a:rPr lang="nl-NL" sz="2000" dirty="0">
                <a:latin typeface="Book Antiqua" panose="02040602050305030304" pitchFamily="18" charset="0"/>
              </a:rPr>
              <a:t>, dat in een sommige voedingsmiddelen (zoals oude kaas) zit, ook door </a:t>
            </a:r>
            <a:r>
              <a:rPr lang="nl-NL" sz="2000" i="1" dirty="0">
                <a:latin typeface="Book Antiqua" panose="02040602050305030304" pitchFamily="18" charset="0"/>
              </a:rPr>
              <a:t>mono-amine oxidase</a:t>
            </a:r>
            <a:r>
              <a:rPr lang="nl-NL" sz="2000" dirty="0">
                <a:latin typeface="Book Antiqua" panose="02040602050305030304" pitchFamily="18" charset="0"/>
              </a:rPr>
              <a:t> afgebroken wordt. Wanneer men remmers voor dit proces slikt kunnen grote hoeveelheden </a:t>
            </a:r>
            <a:r>
              <a:rPr lang="nl-NL" sz="2000" dirty="0" err="1">
                <a:latin typeface="Book Antiqua" panose="02040602050305030304" pitchFamily="18" charset="0"/>
              </a:rPr>
              <a:t>tyramine</a:t>
            </a:r>
            <a:r>
              <a:rPr lang="nl-NL" sz="2000" dirty="0">
                <a:latin typeface="Book Antiqua" panose="02040602050305030304" pitchFamily="18" charset="0"/>
              </a:rPr>
              <a:t> in het bloed terecht komen, wat gevaarlijk is omdat dit kan leiden tot een snelle en sterke stijging van de bloeddruk.</a:t>
            </a:r>
          </a:p>
        </p:txBody>
      </p:sp>
      <p:sp>
        <p:nvSpPr>
          <p:cNvPr id="6" name="Rechthoek 5"/>
          <p:cNvSpPr/>
          <p:nvPr/>
        </p:nvSpPr>
        <p:spPr>
          <a:xfrm>
            <a:off x="735873" y="605637"/>
            <a:ext cx="2031325" cy="369332"/>
          </a:xfrm>
          <a:prstGeom prst="rect">
            <a:avLst/>
          </a:prstGeom>
        </p:spPr>
        <p:txBody>
          <a:bodyPr wrap="none">
            <a:spAutoFit/>
          </a:bodyPr>
          <a:lstStyle/>
          <a:p>
            <a:r>
              <a:rPr lang="nl-NL" u="sng" dirty="0">
                <a:solidFill>
                  <a:srgbClr val="FFFF00"/>
                </a:solidFill>
                <a:latin typeface="Book Antiqua" panose="02040602050305030304" pitchFamily="18" charset="0"/>
              </a:rPr>
              <a:t>1. Antidepressiva </a:t>
            </a:r>
            <a:endParaRPr lang="nl-NL" dirty="0">
              <a:solidFill>
                <a:srgbClr val="FFFF00"/>
              </a:solidFill>
            </a:endParaRPr>
          </a:p>
        </p:txBody>
      </p:sp>
      <p:sp>
        <p:nvSpPr>
          <p:cNvPr id="7" name="Rechthoek 6"/>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graphicFrame>
        <p:nvGraphicFramePr>
          <p:cNvPr id="8" name="Tabel 7"/>
          <p:cNvGraphicFramePr>
            <a:graphicFrameLocks noGrp="1"/>
          </p:cNvGraphicFramePr>
          <p:nvPr>
            <p:extLst>
              <p:ext uri="{D42A27DB-BD31-4B8C-83A1-F6EECF244321}">
                <p14:modId xmlns:p14="http://schemas.microsoft.com/office/powerpoint/2010/main" val="1101011421"/>
              </p:ext>
            </p:extLst>
          </p:nvPr>
        </p:nvGraphicFramePr>
        <p:xfrm>
          <a:off x="1510180" y="4114800"/>
          <a:ext cx="7365978" cy="1097280"/>
        </p:xfrm>
        <a:graphic>
          <a:graphicData uri="http://schemas.openxmlformats.org/drawingml/2006/table">
            <a:tbl>
              <a:tblPr/>
              <a:tblGrid>
                <a:gridCol w="3682989">
                  <a:extLst>
                    <a:ext uri="{9D8B030D-6E8A-4147-A177-3AD203B41FA5}">
                      <a16:colId xmlns:a16="http://schemas.microsoft.com/office/drawing/2014/main" val="2019061459"/>
                    </a:ext>
                  </a:extLst>
                </a:gridCol>
                <a:gridCol w="3682989">
                  <a:extLst>
                    <a:ext uri="{9D8B030D-6E8A-4147-A177-3AD203B41FA5}">
                      <a16:colId xmlns:a16="http://schemas.microsoft.com/office/drawing/2014/main" val="898997386"/>
                    </a:ext>
                  </a:extLst>
                </a:gridCol>
              </a:tblGrid>
              <a:tr h="0">
                <a:tc>
                  <a:txBody>
                    <a:bodyPr/>
                    <a:lstStyle/>
                    <a:p>
                      <a:endParaRPr lang="nl-NL"/>
                    </a:p>
                  </a:txBody>
                  <a:tcPr anchor="ctr">
                    <a:lnL>
                      <a:noFill/>
                    </a:lnL>
                    <a:lnR>
                      <a:noFill/>
                    </a:lnR>
                    <a:lnT>
                      <a:noFill/>
                    </a:lnT>
                    <a:lnB>
                      <a:noFill/>
                    </a:lnB>
                  </a:tcPr>
                </a:tc>
                <a:tc>
                  <a:txBody>
                    <a:bodyPr/>
                    <a:lstStyle/>
                    <a:p>
                      <a:endParaRPr lang="nl-NL"/>
                    </a:p>
                  </a:txBody>
                  <a:tcPr anchor="ctr">
                    <a:lnL>
                      <a:noFill/>
                    </a:lnL>
                    <a:lnR>
                      <a:noFill/>
                    </a:lnR>
                    <a:lnT>
                      <a:noFill/>
                    </a:lnT>
                    <a:lnB>
                      <a:noFill/>
                    </a:lnB>
                  </a:tcPr>
                </a:tc>
                <a:extLst>
                  <a:ext uri="{0D108BD9-81ED-4DB2-BD59-A6C34878D82A}">
                    <a16:rowId xmlns:a16="http://schemas.microsoft.com/office/drawing/2014/main" val="2764250748"/>
                  </a:ext>
                </a:extLst>
              </a:tr>
              <a:tr h="0">
                <a:tc>
                  <a:txBody>
                    <a:bodyPr/>
                    <a:lstStyle/>
                    <a:p>
                      <a:endParaRPr lang="nl-NL"/>
                    </a:p>
                  </a:txBody>
                  <a:tcPr anchor="ctr">
                    <a:lnL>
                      <a:noFill/>
                    </a:lnL>
                    <a:lnR>
                      <a:noFill/>
                    </a:lnR>
                    <a:lnT>
                      <a:noFill/>
                    </a:lnT>
                    <a:lnB>
                      <a:noFill/>
                    </a:lnB>
                  </a:tcPr>
                </a:tc>
                <a:tc>
                  <a:txBody>
                    <a:bodyPr/>
                    <a:lstStyle/>
                    <a:p>
                      <a:endParaRPr lang="nl-NL"/>
                    </a:p>
                  </a:txBody>
                  <a:tcPr anchor="ctr">
                    <a:lnL>
                      <a:noFill/>
                    </a:lnL>
                    <a:lnR>
                      <a:noFill/>
                    </a:lnR>
                    <a:lnT>
                      <a:noFill/>
                    </a:lnT>
                    <a:lnB>
                      <a:noFill/>
                    </a:lnB>
                  </a:tcPr>
                </a:tc>
                <a:extLst>
                  <a:ext uri="{0D108BD9-81ED-4DB2-BD59-A6C34878D82A}">
                    <a16:rowId xmlns:a16="http://schemas.microsoft.com/office/drawing/2014/main" val="1628171525"/>
                  </a:ext>
                </a:extLst>
              </a:tr>
              <a:tr h="0">
                <a:tc>
                  <a:txBody>
                    <a:bodyPr/>
                    <a:lstStyle/>
                    <a:p>
                      <a:endParaRPr lang="nl-NL"/>
                    </a:p>
                  </a:txBody>
                  <a:tcPr anchor="ctr">
                    <a:lnL>
                      <a:noFill/>
                    </a:lnL>
                    <a:lnR>
                      <a:noFill/>
                    </a:lnR>
                    <a:lnT>
                      <a:noFill/>
                    </a:lnT>
                    <a:lnB>
                      <a:noFill/>
                    </a:lnB>
                  </a:tcPr>
                </a:tc>
                <a:tc>
                  <a:txBody>
                    <a:bodyPr/>
                    <a:lstStyle/>
                    <a:p>
                      <a:endParaRPr lang="nl-NL" dirty="0"/>
                    </a:p>
                  </a:txBody>
                  <a:tcPr anchor="ctr">
                    <a:lnL>
                      <a:noFill/>
                    </a:lnL>
                    <a:lnR>
                      <a:noFill/>
                    </a:lnR>
                    <a:lnT>
                      <a:noFill/>
                    </a:lnT>
                    <a:lnB>
                      <a:noFill/>
                    </a:lnB>
                  </a:tcPr>
                </a:tc>
                <a:extLst>
                  <a:ext uri="{0D108BD9-81ED-4DB2-BD59-A6C34878D82A}">
                    <a16:rowId xmlns:a16="http://schemas.microsoft.com/office/drawing/2014/main" val="1052175357"/>
                  </a:ext>
                </a:extLst>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3652553119"/>
              </p:ext>
            </p:extLst>
          </p:nvPr>
        </p:nvGraphicFramePr>
        <p:xfrm>
          <a:off x="1100796" y="4007678"/>
          <a:ext cx="7365978" cy="1188720"/>
        </p:xfrm>
        <a:graphic>
          <a:graphicData uri="http://schemas.openxmlformats.org/drawingml/2006/table">
            <a:tbl>
              <a:tblPr/>
              <a:tblGrid>
                <a:gridCol w="3682989">
                  <a:extLst>
                    <a:ext uri="{9D8B030D-6E8A-4147-A177-3AD203B41FA5}">
                      <a16:colId xmlns:a16="http://schemas.microsoft.com/office/drawing/2014/main" val="1267851119"/>
                    </a:ext>
                  </a:extLst>
                </a:gridCol>
                <a:gridCol w="3682989">
                  <a:extLst>
                    <a:ext uri="{9D8B030D-6E8A-4147-A177-3AD203B41FA5}">
                      <a16:colId xmlns:a16="http://schemas.microsoft.com/office/drawing/2014/main" val="4040031491"/>
                    </a:ext>
                  </a:extLst>
                </a:gridCol>
              </a:tblGrid>
              <a:tr h="0">
                <a:tc>
                  <a:txBody>
                    <a:bodyPr/>
                    <a:lstStyle/>
                    <a:p>
                      <a:pPr algn="ctr"/>
                      <a:r>
                        <a:rPr lang="nl-NL" sz="2000" b="1" dirty="0">
                          <a:latin typeface="Book Antiqua" panose="02040602050305030304" pitchFamily="18" charset="0"/>
                        </a:rPr>
                        <a:t>Werkzame stof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2000" b="1" dirty="0">
                          <a:latin typeface="Book Antiqua" panose="02040602050305030304" pitchFamily="18" charset="0"/>
                        </a:rPr>
                        <a:t>Merknaam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771613"/>
                  </a:ext>
                </a:extLst>
              </a:tr>
              <a:tr h="0">
                <a:tc>
                  <a:txBody>
                    <a:bodyPr/>
                    <a:lstStyle/>
                    <a:p>
                      <a:pPr algn="ctr"/>
                      <a:r>
                        <a:rPr lang="nl-NL" sz="2000" b="1" dirty="0" err="1">
                          <a:latin typeface="Book Antiqua" panose="02040602050305030304" pitchFamily="18" charset="0"/>
                        </a:rPr>
                        <a:t>Fenelzine</a:t>
                      </a:r>
                      <a:endParaRPr lang="nl-NL" sz="2000" b="1"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2000" b="1" dirty="0" err="1">
                          <a:latin typeface="Book Antiqua" panose="02040602050305030304" pitchFamily="18" charset="0"/>
                        </a:rPr>
                        <a:t>Nardil</a:t>
                      </a:r>
                      <a:r>
                        <a:rPr lang="nl-NL" sz="2000" b="1"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415419"/>
                  </a:ext>
                </a:extLst>
              </a:tr>
              <a:tr h="0">
                <a:tc>
                  <a:txBody>
                    <a:bodyPr/>
                    <a:lstStyle/>
                    <a:p>
                      <a:pPr algn="ctr"/>
                      <a:r>
                        <a:rPr lang="nl-NL" sz="2000" dirty="0" err="1">
                          <a:latin typeface="Book Antiqua" panose="02040602050305030304" pitchFamily="18" charset="0"/>
                        </a:rPr>
                        <a:t>Tranylcypromine</a:t>
                      </a:r>
                      <a:endParaRPr lang="nl-NL" sz="20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2000" dirty="0" err="1">
                          <a:latin typeface="Book Antiqua" panose="02040602050305030304" pitchFamily="18" charset="0"/>
                        </a:rPr>
                        <a:t>Parnate</a:t>
                      </a:r>
                      <a:r>
                        <a:rPr lang="nl-NL" sz="20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419813"/>
                  </a:ext>
                </a:extLst>
              </a:tr>
            </a:tbl>
          </a:graphicData>
        </a:graphic>
      </p:graphicFrame>
      <p:sp>
        <p:nvSpPr>
          <p:cNvPr id="11" name="Tekstvak 10"/>
          <p:cNvSpPr txBox="1"/>
          <p:nvPr/>
        </p:nvSpPr>
        <p:spPr>
          <a:xfrm>
            <a:off x="343987" y="5476548"/>
            <a:ext cx="11469188" cy="400110"/>
          </a:xfrm>
          <a:prstGeom prst="rect">
            <a:avLst/>
          </a:prstGeom>
          <a:noFill/>
        </p:spPr>
        <p:txBody>
          <a:bodyPr wrap="square" rtlCol="0">
            <a:spAutoFit/>
          </a:bodyPr>
          <a:lstStyle/>
          <a:p>
            <a:r>
              <a:rPr lang="nl-NL" sz="2000" i="1" dirty="0">
                <a:latin typeface="Book Antiqua" panose="02040602050305030304" pitchFamily="18" charset="0"/>
              </a:rPr>
              <a:t>Bijwerkingen: R</a:t>
            </a:r>
            <a:r>
              <a:rPr lang="nl-NL" sz="2000" i="1" dirty="0" smtClean="0">
                <a:latin typeface="Book Antiqua" panose="02040602050305030304" pitchFamily="18" charset="0"/>
              </a:rPr>
              <a:t>usteloosheid</a:t>
            </a:r>
            <a:r>
              <a:rPr lang="nl-NL" sz="2000" i="1" dirty="0">
                <a:latin typeface="Book Antiqua" panose="02040602050305030304" pitchFamily="18" charset="0"/>
              </a:rPr>
              <a:t>, duizeligheid en duizeligheid bij </a:t>
            </a:r>
            <a:r>
              <a:rPr lang="nl-NL" sz="2000" i="1" dirty="0" smtClean="0">
                <a:latin typeface="Book Antiqua" panose="02040602050305030304" pitchFamily="18" charset="0"/>
              </a:rPr>
              <a:t>opstaan, obstipatie, droge mond en wazig zien. </a:t>
            </a:r>
            <a:endParaRPr lang="nl-NL" sz="2000" i="1" dirty="0">
              <a:latin typeface="Book Antiqua" panose="02040602050305030304" pitchFamily="18" charset="0"/>
            </a:endParaRPr>
          </a:p>
        </p:txBody>
      </p:sp>
    </p:spTree>
    <p:extLst>
      <p:ext uri="{BB962C8B-B14F-4D97-AF65-F5344CB8AC3E}">
        <p14:creationId xmlns:p14="http://schemas.microsoft.com/office/powerpoint/2010/main" val="4124176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48639" y="1072052"/>
            <a:ext cx="11090367" cy="5478423"/>
          </a:xfrm>
          <a:prstGeom prst="rect">
            <a:avLst/>
          </a:prstGeom>
        </p:spPr>
        <p:txBody>
          <a:bodyPr wrap="square">
            <a:spAutoFit/>
          </a:bodyPr>
          <a:lstStyle/>
          <a:p>
            <a:r>
              <a:rPr lang="nl-NL" u="sng" dirty="0" smtClean="0">
                <a:solidFill>
                  <a:srgbClr val="FFFF00"/>
                </a:solidFill>
                <a:latin typeface="Book Antiqua" panose="02040602050305030304" pitchFamily="18" charset="0"/>
              </a:rPr>
              <a:t>2. Antipsychotica</a:t>
            </a:r>
            <a:r>
              <a:rPr lang="nl-NL" dirty="0" smtClean="0">
                <a:solidFill>
                  <a:srgbClr val="FFFF00"/>
                </a:solidFill>
                <a:latin typeface="Book Antiqua" panose="02040602050305030304" pitchFamily="18" charset="0"/>
              </a:rPr>
              <a:t>: </a:t>
            </a:r>
            <a:r>
              <a:rPr lang="nl-NL" dirty="0" smtClean="0">
                <a:latin typeface="Book Antiqua" panose="02040602050305030304" pitchFamily="18" charset="0"/>
              </a:rPr>
              <a:t>medicijnen </a:t>
            </a:r>
            <a:r>
              <a:rPr lang="nl-NL" dirty="0">
                <a:latin typeface="Book Antiqua" panose="02040602050305030304" pitchFamily="18" charset="0"/>
              </a:rPr>
              <a:t>die </a:t>
            </a:r>
            <a:r>
              <a:rPr lang="nl-NL" i="1" dirty="0">
                <a:latin typeface="Book Antiqua" panose="02040602050305030304" pitchFamily="18" charset="0"/>
              </a:rPr>
              <a:t>psychotische verschijnselen</a:t>
            </a:r>
            <a:r>
              <a:rPr lang="nl-NL" dirty="0">
                <a:latin typeface="Book Antiqua" panose="02040602050305030304" pitchFamily="18" charset="0"/>
              </a:rPr>
              <a:t> onderdrukken</a:t>
            </a:r>
            <a:r>
              <a:rPr lang="nl-NL" dirty="0" smtClean="0">
                <a:latin typeface="Book Antiqua" panose="02040602050305030304" pitchFamily="18" charset="0"/>
              </a:rPr>
              <a:t>.</a:t>
            </a:r>
          </a:p>
          <a:p>
            <a:endParaRPr lang="nl-NL" dirty="0">
              <a:latin typeface="Book Antiqua" panose="02040602050305030304" pitchFamily="18" charset="0"/>
            </a:endParaRPr>
          </a:p>
          <a:p>
            <a:r>
              <a:rPr lang="nl-NL" dirty="0" smtClean="0">
                <a:latin typeface="Book Antiqua" panose="02040602050305030304" pitchFamily="18" charset="0"/>
              </a:rPr>
              <a:t>Deze groep geneesmiddelen wordt grofweg verdeeld in twee categorieën;</a:t>
            </a:r>
          </a:p>
          <a:p>
            <a:endParaRPr lang="nl-NL" dirty="0">
              <a:latin typeface="Book Antiqua" panose="02040602050305030304" pitchFamily="18" charset="0"/>
            </a:endParaRPr>
          </a:p>
          <a:p>
            <a:pPr marL="342900" indent="-342900">
              <a:buAutoNum type="alphaLcPeriod"/>
            </a:pPr>
            <a:r>
              <a:rPr lang="nl-NL" dirty="0" smtClean="0">
                <a:latin typeface="Book Antiqua" panose="02040602050305030304" pitchFamily="18" charset="0"/>
              </a:rPr>
              <a:t>Klassieke antipsychotica</a:t>
            </a:r>
          </a:p>
          <a:p>
            <a:pPr marL="342900" indent="-342900">
              <a:buAutoNum type="alphaLcPeriod"/>
            </a:pPr>
            <a:r>
              <a:rPr lang="nl-NL" dirty="0" smtClean="0">
                <a:latin typeface="Book Antiqua" panose="02040602050305030304" pitchFamily="18" charset="0"/>
              </a:rPr>
              <a:t>atypische antipsychotica</a:t>
            </a:r>
          </a:p>
          <a:p>
            <a:pPr marL="342900" indent="-342900">
              <a:buAutoNum type="alphaLcPeriod"/>
            </a:pPr>
            <a:endParaRPr lang="nl-NL" dirty="0">
              <a:latin typeface="Book Antiqua" panose="02040602050305030304" pitchFamily="18" charset="0"/>
            </a:endParaRPr>
          </a:p>
          <a:p>
            <a:r>
              <a:rPr lang="nl-NL" sz="2000" dirty="0" smtClean="0">
                <a:latin typeface="Book Antiqua" panose="02040602050305030304" pitchFamily="18" charset="0"/>
              </a:rPr>
              <a:t>De werking berust het </a:t>
            </a:r>
            <a:r>
              <a:rPr lang="nl-NL" sz="2000" dirty="0">
                <a:latin typeface="Book Antiqua" panose="02040602050305030304" pitchFamily="18" charset="0"/>
              </a:rPr>
              <a:t>beïnvloeden van </a:t>
            </a:r>
            <a:r>
              <a:rPr lang="nl-NL" sz="2000" i="1" dirty="0" smtClean="0">
                <a:latin typeface="Book Antiqua" panose="02040602050305030304" pitchFamily="18" charset="0"/>
              </a:rPr>
              <a:t>neurotransmitters</a:t>
            </a:r>
            <a:r>
              <a:rPr lang="nl-NL" sz="2000" dirty="0" smtClean="0">
                <a:latin typeface="Book Antiqua" panose="02040602050305030304" pitchFamily="18" charset="0"/>
              </a:rPr>
              <a:t> met name dopamine </a:t>
            </a:r>
            <a:r>
              <a:rPr lang="nl-NL" sz="2000" dirty="0">
                <a:latin typeface="Book Antiqua" panose="02040602050305030304" pitchFamily="18" charset="0"/>
              </a:rPr>
              <a:t>in de hersenen. </a:t>
            </a:r>
            <a:r>
              <a:rPr lang="nl-NL" sz="2000" dirty="0" smtClean="0">
                <a:latin typeface="Book Antiqua" panose="02040602050305030304" pitchFamily="18" charset="0"/>
              </a:rPr>
              <a:t>Atypische </a:t>
            </a:r>
            <a:r>
              <a:rPr lang="nl-NL" sz="2000" dirty="0">
                <a:latin typeface="Book Antiqua" panose="02040602050305030304" pitchFamily="18" charset="0"/>
              </a:rPr>
              <a:t>antipsychotica </a:t>
            </a:r>
            <a:r>
              <a:rPr lang="nl-NL" sz="2000" dirty="0" smtClean="0">
                <a:latin typeface="Book Antiqua" panose="02040602050305030304" pitchFamily="18" charset="0"/>
              </a:rPr>
              <a:t>werken daarbij in op een strikter </a:t>
            </a:r>
            <a:r>
              <a:rPr lang="nl-NL" sz="2000" dirty="0">
                <a:latin typeface="Book Antiqua" panose="02040602050305030304" pitchFamily="18" charset="0"/>
              </a:rPr>
              <a:t>gebied van </a:t>
            </a:r>
            <a:r>
              <a:rPr lang="nl-NL" sz="2000" dirty="0" smtClean="0">
                <a:latin typeface="Book Antiqua" panose="02040602050305030304" pitchFamily="18" charset="0"/>
              </a:rPr>
              <a:t>dopaminereceptoren. </a:t>
            </a:r>
            <a:r>
              <a:rPr lang="nl-NL" sz="2000" dirty="0">
                <a:latin typeface="Book Antiqua" panose="02040602050305030304" pitchFamily="18" charset="0"/>
              </a:rPr>
              <a:t>Hierdoor worden symptomen directer en selectiever aangepakt waardoor de kans op bijwerkingen vermindert.</a:t>
            </a:r>
            <a:endParaRPr lang="nl-NL" sz="2000" dirty="0" smtClean="0">
              <a:latin typeface="Book Antiqua" panose="02040602050305030304" pitchFamily="18" charset="0"/>
            </a:endParaRPr>
          </a:p>
          <a:p>
            <a:endParaRPr lang="nl-NL" dirty="0">
              <a:solidFill>
                <a:srgbClr val="FFFF00"/>
              </a:solidFill>
            </a:endParaRPr>
          </a:p>
          <a:p>
            <a:r>
              <a:rPr lang="nl-NL" u="sng" dirty="0" smtClean="0">
                <a:solidFill>
                  <a:srgbClr val="FFFF00"/>
                </a:solidFill>
                <a:latin typeface="Book Antiqua" panose="02040602050305030304" pitchFamily="18" charset="0"/>
              </a:rPr>
              <a:t>Klassieke neuroleptica geven over het algemeen meer bijwerkingen. </a:t>
            </a:r>
          </a:p>
          <a:p>
            <a:endParaRPr lang="nl-NL" dirty="0">
              <a:solidFill>
                <a:srgbClr val="FFFF00"/>
              </a:solidFill>
              <a:latin typeface="Book Antiqua" panose="02040602050305030304" pitchFamily="18" charset="0"/>
            </a:endParaRPr>
          </a:p>
          <a:p>
            <a:r>
              <a:rPr lang="nl-NL" dirty="0" smtClean="0">
                <a:latin typeface="Book Antiqua" panose="02040602050305030304" pitchFamily="18" charset="0"/>
              </a:rPr>
              <a:t>Deze zijn: spierkrampen ( Dystonie), stijve spieren, bewegingsarmoede, trillende handen en speekselvloed ( Parkinsonisme) , bewegingsdrang ( acathisie) , onwillekeurige kauw- en oogbewegingen, grimassen, onwillekeurige bewegingen van romp en ledematen ( Tardieve Dyskinesie)</a:t>
            </a:r>
          </a:p>
          <a:p>
            <a:endParaRPr lang="nl-NL" dirty="0" smtClean="0">
              <a:latin typeface="Book Antiqua" panose="02040602050305030304" pitchFamily="18" charset="0"/>
            </a:endParaRPr>
          </a:p>
          <a:p>
            <a:r>
              <a:rPr lang="nl-NL" sz="1200" dirty="0" smtClean="0">
                <a:solidFill>
                  <a:srgbClr val="FFFF00"/>
                </a:solidFill>
                <a:latin typeface="Book Antiqua" panose="02040602050305030304" pitchFamily="18" charset="0"/>
                <a:hlinkClick r:id="rId2"/>
              </a:rPr>
              <a:t>Tardieve dyskinesie</a:t>
            </a:r>
            <a:endParaRPr lang="nl-NL" sz="1200" dirty="0">
              <a:solidFill>
                <a:srgbClr val="FFFF00"/>
              </a:solidFill>
              <a:latin typeface="Book Antiqua" panose="02040602050305030304" pitchFamily="18" charset="0"/>
            </a:endParaRPr>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Tree>
    <p:extLst>
      <p:ext uri="{BB962C8B-B14F-4D97-AF65-F5344CB8AC3E}">
        <p14:creationId xmlns:p14="http://schemas.microsoft.com/office/powerpoint/2010/main" val="3620360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4174820246"/>
              </p:ext>
            </p:extLst>
          </p:nvPr>
        </p:nvGraphicFramePr>
        <p:xfrm>
          <a:off x="1637197" y="862147"/>
          <a:ext cx="7493740" cy="4059080"/>
        </p:xfrm>
        <a:graphic>
          <a:graphicData uri="http://schemas.openxmlformats.org/drawingml/2006/table">
            <a:tbl>
              <a:tblPr/>
              <a:tblGrid>
                <a:gridCol w="3746870">
                  <a:extLst>
                    <a:ext uri="{9D8B030D-6E8A-4147-A177-3AD203B41FA5}">
                      <a16:colId xmlns:a16="http://schemas.microsoft.com/office/drawing/2014/main" val="2657279149"/>
                    </a:ext>
                  </a:extLst>
                </a:gridCol>
                <a:gridCol w="3746870">
                  <a:extLst>
                    <a:ext uri="{9D8B030D-6E8A-4147-A177-3AD203B41FA5}">
                      <a16:colId xmlns:a16="http://schemas.microsoft.com/office/drawing/2014/main" val="299933329"/>
                    </a:ext>
                  </a:extLst>
                </a:gridCol>
              </a:tblGrid>
              <a:tr h="405908">
                <a:tc>
                  <a:txBody>
                    <a:bodyPr/>
                    <a:lstStyle/>
                    <a:p>
                      <a:pPr algn="ctr"/>
                      <a:r>
                        <a:rPr lang="nl-NL" b="1" dirty="0">
                          <a:ln>
                            <a:solidFill>
                              <a:schemeClr val="tx1"/>
                            </a:solidFill>
                          </a:ln>
                          <a:solidFill>
                            <a:schemeClr val="tx1"/>
                          </a:solidFill>
                          <a:latin typeface="Book Antiqua" panose="02040602050305030304" pitchFamily="18" charset="0"/>
                        </a:rPr>
                        <a:t>Antipsychoticum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b="1" dirty="0">
                          <a:ln>
                            <a:solidFill>
                              <a:schemeClr val="tx1"/>
                            </a:solidFill>
                          </a:ln>
                          <a:solidFill>
                            <a:schemeClr val="tx1"/>
                          </a:solidFill>
                          <a:latin typeface="Book Antiqua" panose="02040602050305030304" pitchFamily="18" charset="0"/>
                        </a:rPr>
                        <a:t>Merknaam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76998837"/>
                  </a:ext>
                </a:extLst>
              </a:tr>
              <a:tr h="405908">
                <a:tc>
                  <a:txBody>
                    <a:bodyPr/>
                    <a:lstStyle/>
                    <a:p>
                      <a:pPr algn="ctr"/>
                      <a:r>
                        <a:rPr lang="nl-NL" dirty="0" err="1">
                          <a:ln>
                            <a:solidFill>
                              <a:schemeClr val="tx1"/>
                            </a:solidFill>
                          </a:ln>
                          <a:solidFill>
                            <a:schemeClr val="tx1"/>
                          </a:solidFill>
                          <a:latin typeface="Book Antiqua" panose="02040602050305030304" pitchFamily="18" charset="0"/>
                        </a:rPr>
                        <a:t>Aripiprazol</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Abilify</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66441318"/>
                  </a:ext>
                </a:extLst>
              </a:tr>
              <a:tr h="405908">
                <a:tc>
                  <a:txBody>
                    <a:bodyPr/>
                    <a:lstStyle/>
                    <a:p>
                      <a:pPr algn="ctr"/>
                      <a:r>
                        <a:rPr lang="nl-NL" dirty="0" err="1">
                          <a:ln>
                            <a:solidFill>
                              <a:schemeClr val="tx1"/>
                            </a:solidFill>
                          </a:ln>
                          <a:solidFill>
                            <a:schemeClr val="tx1"/>
                          </a:solidFill>
                          <a:latin typeface="Book Antiqua" panose="02040602050305030304" pitchFamily="18" charset="0"/>
                        </a:rPr>
                        <a:t>Clozapine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Clozapine</a:t>
                      </a:r>
                      <a:r>
                        <a:rPr lang="nl-NL" dirty="0">
                          <a:ln>
                            <a:solidFill>
                              <a:schemeClr val="tx1"/>
                            </a:solidFill>
                          </a:ln>
                          <a:solidFill>
                            <a:schemeClr val="tx1"/>
                          </a:solidFill>
                          <a:latin typeface="Book Antiqua" panose="02040602050305030304" pitchFamily="18" charset="0"/>
                        </a:rPr>
                        <a:t>/</a:t>
                      </a:r>
                      <a:r>
                        <a:rPr lang="nl-NL" dirty="0" err="1">
                          <a:ln>
                            <a:solidFill>
                              <a:schemeClr val="tx1"/>
                            </a:solidFill>
                          </a:ln>
                          <a:solidFill>
                            <a:schemeClr val="tx1"/>
                          </a:solidFill>
                          <a:latin typeface="Book Antiqua" panose="02040602050305030304" pitchFamily="18" charset="0"/>
                        </a:rPr>
                        <a:t>Leponex</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08750775"/>
                  </a:ext>
                </a:extLst>
              </a:tr>
              <a:tr h="405908">
                <a:tc>
                  <a:txBody>
                    <a:bodyPr/>
                    <a:lstStyle/>
                    <a:p>
                      <a:pPr algn="ctr"/>
                      <a:r>
                        <a:rPr lang="nl-NL" dirty="0" err="1">
                          <a:ln>
                            <a:solidFill>
                              <a:schemeClr val="tx1"/>
                            </a:solidFill>
                          </a:ln>
                          <a:solidFill>
                            <a:schemeClr val="tx1"/>
                          </a:solidFill>
                          <a:latin typeface="Book Antiqua" panose="02040602050305030304" pitchFamily="18" charset="0"/>
                        </a:rPr>
                        <a:t>Flufenazine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Anatensol</a:t>
                      </a:r>
                      <a:r>
                        <a:rPr lang="nl-NL" dirty="0">
                          <a:ln>
                            <a:solidFill>
                              <a:schemeClr val="tx1"/>
                            </a:solidFill>
                          </a:ln>
                          <a:solidFill>
                            <a:schemeClr val="tx1"/>
                          </a:solidFill>
                          <a:latin typeface="Book Antiqua" panose="02040602050305030304" pitchFamily="18" charset="0"/>
                        </a:rPr>
                        <a:t>/</a:t>
                      </a:r>
                      <a:r>
                        <a:rPr lang="nl-NL" dirty="0" err="1">
                          <a:ln>
                            <a:solidFill>
                              <a:schemeClr val="tx1"/>
                            </a:solidFill>
                          </a:ln>
                          <a:solidFill>
                            <a:schemeClr val="tx1"/>
                          </a:solidFill>
                          <a:latin typeface="Book Antiqua" panose="02040602050305030304" pitchFamily="18" charset="0"/>
                        </a:rPr>
                        <a:t>Flufenazine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37547188"/>
                  </a:ext>
                </a:extLst>
              </a:tr>
              <a:tr h="405908">
                <a:tc>
                  <a:txBody>
                    <a:bodyPr/>
                    <a:lstStyle/>
                    <a:p>
                      <a:pPr algn="ctr"/>
                      <a:r>
                        <a:rPr lang="nl-NL" dirty="0">
                          <a:ln>
                            <a:solidFill>
                              <a:schemeClr val="tx1"/>
                            </a:solidFill>
                          </a:ln>
                          <a:solidFill>
                            <a:schemeClr val="tx1"/>
                          </a:solidFill>
                          <a:latin typeface="Book Antiqua" panose="02040602050305030304" pitchFamily="18" charset="0"/>
                        </a:rPr>
                        <a:t>Haloperidol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Haldol</a:t>
                      </a:r>
                      <a:r>
                        <a:rPr lang="nl-NL" dirty="0">
                          <a:ln>
                            <a:solidFill>
                              <a:schemeClr val="tx1"/>
                            </a:solidFill>
                          </a:ln>
                          <a:solidFill>
                            <a:schemeClr val="tx1"/>
                          </a:solidFill>
                          <a:latin typeface="Book Antiqua" panose="02040602050305030304" pitchFamily="18" charset="0"/>
                        </a:rPr>
                        <a:t>/Haloperidol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86061506"/>
                  </a:ext>
                </a:extLst>
              </a:tr>
              <a:tr h="405908">
                <a:tc>
                  <a:txBody>
                    <a:bodyPr/>
                    <a:lstStyle/>
                    <a:p>
                      <a:pPr algn="ctr"/>
                      <a:r>
                        <a:rPr lang="nl-NL">
                          <a:ln>
                            <a:solidFill>
                              <a:schemeClr val="tx1"/>
                            </a:solidFill>
                          </a:ln>
                          <a:solidFill>
                            <a:schemeClr val="tx1"/>
                          </a:solidFill>
                          <a:latin typeface="Book Antiqua" panose="02040602050305030304" pitchFamily="18" charset="0"/>
                        </a:rPr>
                        <a:t>Olanzapine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Zyprexa</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59103714"/>
                  </a:ext>
                </a:extLst>
              </a:tr>
              <a:tr h="405908">
                <a:tc>
                  <a:txBody>
                    <a:bodyPr/>
                    <a:lstStyle/>
                    <a:p>
                      <a:pPr algn="ctr"/>
                      <a:r>
                        <a:rPr lang="nl-NL">
                          <a:ln>
                            <a:solidFill>
                              <a:schemeClr val="tx1"/>
                            </a:solidFill>
                          </a:ln>
                          <a:solidFill>
                            <a:schemeClr val="tx1"/>
                          </a:solidFill>
                          <a:latin typeface="Book Antiqua" panose="02040602050305030304" pitchFamily="18" charset="0"/>
                        </a:rPr>
                        <a:t>Perfenazine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Trilafon</a:t>
                      </a:r>
                      <a:r>
                        <a:rPr lang="nl-NL" dirty="0">
                          <a:ln>
                            <a:solidFill>
                              <a:schemeClr val="tx1"/>
                            </a:solidFill>
                          </a:ln>
                          <a:solidFill>
                            <a:schemeClr val="tx1"/>
                          </a:solidFill>
                          <a:latin typeface="Book Antiqua" panose="02040602050305030304" pitchFamily="18" charset="0"/>
                        </a:rPr>
                        <a:t>/</a:t>
                      </a:r>
                      <a:r>
                        <a:rPr lang="nl-NL" dirty="0" err="1">
                          <a:ln>
                            <a:solidFill>
                              <a:schemeClr val="tx1"/>
                            </a:solidFill>
                          </a:ln>
                          <a:solidFill>
                            <a:schemeClr val="tx1"/>
                          </a:solidFill>
                          <a:latin typeface="Book Antiqua" panose="02040602050305030304" pitchFamily="18" charset="0"/>
                        </a:rPr>
                        <a:t>Perfenazine</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66193173"/>
                  </a:ext>
                </a:extLst>
              </a:tr>
              <a:tr h="405908">
                <a:tc>
                  <a:txBody>
                    <a:bodyPr/>
                    <a:lstStyle/>
                    <a:p>
                      <a:pPr algn="ctr"/>
                      <a:r>
                        <a:rPr lang="nl-NL">
                          <a:ln>
                            <a:solidFill>
                              <a:schemeClr val="tx1"/>
                            </a:solidFill>
                          </a:ln>
                          <a:solidFill>
                            <a:schemeClr val="tx1"/>
                          </a:solidFill>
                          <a:latin typeface="Book Antiqua" panose="02040602050305030304" pitchFamily="18" charset="0"/>
                        </a:rPr>
                        <a:t>Pimozide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Orap</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9104500"/>
                  </a:ext>
                </a:extLst>
              </a:tr>
              <a:tr h="405908">
                <a:tc>
                  <a:txBody>
                    <a:bodyPr/>
                    <a:lstStyle/>
                    <a:p>
                      <a:pPr algn="ctr"/>
                      <a:r>
                        <a:rPr lang="nl-NL">
                          <a:ln>
                            <a:solidFill>
                              <a:schemeClr val="tx1"/>
                            </a:solidFill>
                          </a:ln>
                          <a:solidFill>
                            <a:schemeClr val="tx1"/>
                          </a:solidFill>
                          <a:latin typeface="Book Antiqua" panose="02040602050305030304" pitchFamily="18" charset="0"/>
                        </a:rPr>
                        <a:t>Quetiapine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Seroquel</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95725128"/>
                  </a:ext>
                </a:extLst>
              </a:tr>
              <a:tr h="405908">
                <a:tc>
                  <a:txBody>
                    <a:bodyPr/>
                    <a:lstStyle/>
                    <a:p>
                      <a:pPr algn="ctr"/>
                      <a:r>
                        <a:rPr lang="nl-NL">
                          <a:ln>
                            <a:solidFill>
                              <a:schemeClr val="tx1"/>
                            </a:solidFill>
                          </a:ln>
                          <a:solidFill>
                            <a:schemeClr val="tx1"/>
                          </a:solidFill>
                          <a:latin typeface="Book Antiqua" panose="02040602050305030304" pitchFamily="18" charset="0"/>
                        </a:rPr>
                        <a:t>Risperidon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nl-NL" dirty="0" err="1">
                          <a:ln>
                            <a:solidFill>
                              <a:schemeClr val="tx1"/>
                            </a:solidFill>
                          </a:ln>
                          <a:solidFill>
                            <a:schemeClr val="tx1"/>
                          </a:solidFill>
                          <a:latin typeface="Book Antiqua" panose="02040602050305030304" pitchFamily="18" charset="0"/>
                        </a:rPr>
                        <a:t>Risperdal</a:t>
                      </a:r>
                      <a:endParaRPr lang="nl-NL" dirty="0">
                        <a:ln>
                          <a:solidFill>
                            <a:schemeClr val="tx1"/>
                          </a:solidFill>
                        </a:ln>
                        <a:solidFill>
                          <a:schemeClr val="tx1"/>
                        </a:solidFill>
                        <a:latin typeface="Book Antiqua" panose="0204060205030503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24422234"/>
                  </a:ext>
                </a:extLst>
              </a:tr>
            </a:tbl>
          </a:graphicData>
        </a:graphic>
      </p:graphicFrame>
      <p:sp>
        <p:nvSpPr>
          <p:cNvPr id="5" name="Rechthoek 4"/>
          <p:cNvSpPr/>
          <p:nvPr/>
        </p:nvSpPr>
        <p:spPr>
          <a:xfrm>
            <a:off x="9130937" y="383568"/>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Tree>
    <p:extLst>
      <p:ext uri="{BB962C8B-B14F-4D97-AF65-F5344CB8AC3E}">
        <p14:creationId xmlns:p14="http://schemas.microsoft.com/office/powerpoint/2010/main" val="1459033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34589" y="863717"/>
            <a:ext cx="10616587" cy="1323439"/>
          </a:xfrm>
          <a:prstGeom prst="rect">
            <a:avLst/>
          </a:prstGeom>
        </p:spPr>
        <p:txBody>
          <a:bodyPr wrap="square">
            <a:spAutoFit/>
          </a:bodyPr>
          <a:lstStyle/>
          <a:p>
            <a:r>
              <a:rPr lang="nl-NL" sz="2000" b="1" dirty="0" smtClean="0">
                <a:solidFill>
                  <a:srgbClr val="FFFF00"/>
                </a:solidFill>
                <a:latin typeface="Book Antiqua" panose="02040602050305030304" pitchFamily="18" charset="0"/>
              </a:rPr>
              <a:t>3. </a:t>
            </a:r>
            <a:r>
              <a:rPr lang="nl-NL" sz="2000" b="1" u="sng" dirty="0" smtClean="0">
                <a:solidFill>
                  <a:srgbClr val="FFFF00"/>
                </a:solidFill>
                <a:latin typeface="Book Antiqua" panose="02040602050305030304" pitchFamily="18" charset="0"/>
              </a:rPr>
              <a:t>Benzodiazepinen</a:t>
            </a:r>
            <a:r>
              <a:rPr lang="nl-NL" sz="2000" dirty="0" smtClean="0">
                <a:solidFill>
                  <a:srgbClr val="FFFF00"/>
                </a:solidFill>
                <a:latin typeface="Book Antiqua" panose="02040602050305030304" pitchFamily="18" charset="0"/>
              </a:rPr>
              <a:t> </a:t>
            </a:r>
            <a:r>
              <a:rPr lang="nl-NL" sz="2000" dirty="0">
                <a:latin typeface="Book Antiqua" panose="02040602050305030304" pitchFamily="18" charset="0"/>
              </a:rPr>
              <a:t>(BDZ) </a:t>
            </a:r>
            <a:r>
              <a:rPr lang="nl-NL" sz="2000" dirty="0" smtClean="0">
                <a:latin typeface="Book Antiqua" panose="02040602050305030304" pitchFamily="18" charset="0"/>
              </a:rPr>
              <a:t>worden vaak voorgeschreven </a:t>
            </a:r>
            <a:r>
              <a:rPr lang="nl-NL" sz="2000" dirty="0">
                <a:latin typeface="Book Antiqua" panose="02040602050305030304" pitchFamily="18" charset="0"/>
              </a:rPr>
              <a:t>vanwege hun </a:t>
            </a:r>
            <a:r>
              <a:rPr lang="nl-NL" sz="2000" dirty="0" smtClean="0">
                <a:latin typeface="Book Antiqua" panose="02040602050305030304" pitchFamily="18" charset="0"/>
              </a:rPr>
              <a:t>sederende (kalmerende</a:t>
            </a:r>
            <a:r>
              <a:rPr lang="nl-NL" sz="2000" dirty="0">
                <a:latin typeface="Book Antiqua" panose="02040602050305030304" pitchFamily="18" charset="0"/>
              </a:rPr>
              <a:t>, </a:t>
            </a:r>
            <a:r>
              <a:rPr lang="nl-NL" sz="2000" dirty="0" smtClean="0">
                <a:latin typeface="Book Antiqua" panose="02040602050305030304" pitchFamily="18" charset="0"/>
              </a:rPr>
              <a:t>slaap bevorderende) </a:t>
            </a:r>
            <a:r>
              <a:rPr lang="nl-NL" sz="2000" dirty="0">
                <a:latin typeface="Book Antiqua" panose="02040602050305030304" pitchFamily="18" charset="0"/>
              </a:rPr>
              <a:t>en </a:t>
            </a:r>
            <a:r>
              <a:rPr lang="nl-NL" sz="2000" dirty="0" err="1" smtClean="0">
                <a:latin typeface="Book Antiqua" panose="02040602050305030304" pitchFamily="18" charset="0"/>
              </a:rPr>
              <a:t>anxiolytische</a:t>
            </a:r>
            <a:r>
              <a:rPr lang="nl-NL" sz="2000" dirty="0" smtClean="0">
                <a:latin typeface="Book Antiqua" panose="02040602050305030304" pitchFamily="18" charset="0"/>
              </a:rPr>
              <a:t> (gevoelens </a:t>
            </a:r>
            <a:r>
              <a:rPr lang="nl-NL" sz="2000" dirty="0">
                <a:latin typeface="Book Antiqua" panose="02040602050305030304" pitchFamily="18" charset="0"/>
              </a:rPr>
              <a:t>van angst verminderende) eigenschappen. </a:t>
            </a:r>
            <a:r>
              <a:rPr lang="nl-NL" sz="2000" dirty="0" smtClean="0">
                <a:latin typeface="Book Antiqua" panose="02040602050305030304" pitchFamily="18" charset="0"/>
              </a:rPr>
              <a:t>Spierverslapping kan </a:t>
            </a:r>
            <a:r>
              <a:rPr lang="nl-NL" sz="2000" dirty="0">
                <a:latin typeface="Book Antiqua" panose="02040602050305030304" pitchFamily="18" charset="0"/>
              </a:rPr>
              <a:t>zowel behandeldoel als bijwerking zijn. De ontdekking van deze middelen was een medische doorbraak.</a:t>
            </a:r>
          </a:p>
        </p:txBody>
      </p:sp>
      <p:sp>
        <p:nvSpPr>
          <p:cNvPr id="4" name="Rechthoek 3"/>
          <p:cNvSpPr/>
          <p:nvPr/>
        </p:nvSpPr>
        <p:spPr>
          <a:xfrm>
            <a:off x="9330088" y="322999"/>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Rechthoek 4"/>
          <p:cNvSpPr/>
          <p:nvPr/>
        </p:nvSpPr>
        <p:spPr>
          <a:xfrm>
            <a:off x="434589" y="2493749"/>
            <a:ext cx="11570177" cy="3416320"/>
          </a:xfrm>
          <a:prstGeom prst="rect">
            <a:avLst/>
          </a:prstGeom>
        </p:spPr>
        <p:txBody>
          <a:bodyPr wrap="square">
            <a:spAutoFit/>
          </a:bodyPr>
          <a:lstStyle/>
          <a:p>
            <a:r>
              <a:rPr lang="nl-NL" b="1" dirty="0" smtClean="0">
                <a:solidFill>
                  <a:srgbClr val="FFFF00"/>
                </a:solidFill>
                <a:latin typeface="Book Antiqua" panose="02040602050305030304" pitchFamily="18" charset="0"/>
              </a:rPr>
              <a:t>Angstverminderende Benzodiazepinen </a:t>
            </a:r>
            <a:r>
              <a:rPr lang="nl-NL" b="1" dirty="0">
                <a:solidFill>
                  <a:srgbClr val="FFFF00"/>
                </a:solidFill>
                <a:latin typeface="Book Antiqua" panose="02040602050305030304" pitchFamily="18" charset="0"/>
              </a:rPr>
              <a:t>(</a:t>
            </a:r>
            <a:r>
              <a:rPr lang="nl-NL" b="1" i="1" dirty="0">
                <a:solidFill>
                  <a:srgbClr val="FFFF00"/>
                </a:solidFill>
                <a:latin typeface="Book Antiqua" panose="02040602050305030304" pitchFamily="18" charset="0"/>
              </a:rPr>
              <a:t>anxiolytica</a:t>
            </a:r>
            <a:r>
              <a:rPr lang="nl-NL" b="1" dirty="0" smtClean="0">
                <a:solidFill>
                  <a:srgbClr val="FFFF00"/>
                </a:solidFill>
                <a:latin typeface="Book Antiqua" panose="02040602050305030304" pitchFamily="18" charset="0"/>
              </a:rPr>
              <a:t>)</a:t>
            </a:r>
            <a:endParaRPr lang="nl-NL" b="1" dirty="0">
              <a:solidFill>
                <a:srgbClr val="FFFF00"/>
              </a:solidFill>
              <a:latin typeface="Book Antiqua" panose="02040602050305030304" pitchFamily="18" charset="0"/>
            </a:endParaRPr>
          </a:p>
          <a:p>
            <a:r>
              <a:rPr lang="nl-NL" dirty="0" smtClean="0">
                <a:latin typeface="Book Antiqua" panose="02040602050305030304" pitchFamily="18" charset="0"/>
              </a:rPr>
              <a:t> </a:t>
            </a:r>
            <a:endParaRPr lang="nl-NL" dirty="0">
              <a:latin typeface="Book Antiqua" panose="02040602050305030304" pitchFamily="18" charset="0"/>
            </a:endParaRPr>
          </a:p>
          <a:p>
            <a:pPr>
              <a:buFont typeface="Arial" panose="020B0604020202020204" pitchFamily="34" charset="0"/>
              <a:buChar char="•"/>
            </a:pPr>
            <a:r>
              <a:rPr lang="nl-NL" dirty="0" smtClean="0">
                <a:latin typeface="Book Antiqua" panose="02040602050305030304" pitchFamily="18" charset="0"/>
              </a:rPr>
              <a:t>  Alprazolam (</a:t>
            </a:r>
            <a:r>
              <a:rPr lang="nl-NL" i="1" dirty="0" err="1" smtClean="0">
                <a:latin typeface="Book Antiqua" panose="02040602050305030304" pitchFamily="18" charset="0"/>
              </a:rPr>
              <a:t>Xanax</a:t>
            </a:r>
            <a:r>
              <a:rPr lang="nl-NL" dirty="0">
                <a:latin typeface="Book Antiqua" panose="02040602050305030304" pitchFamily="18" charset="0"/>
              </a:rPr>
              <a:t>), kort- tot </a:t>
            </a:r>
            <a:r>
              <a:rPr lang="nl-NL" dirty="0" err="1">
                <a:latin typeface="Book Antiqua" panose="02040602050305030304" pitchFamily="18" charset="0"/>
              </a:rPr>
              <a:t>middellangwerkend</a:t>
            </a:r>
            <a:endParaRPr lang="nl-NL" dirty="0">
              <a:latin typeface="Book Antiqua" panose="02040602050305030304" pitchFamily="18" charset="0"/>
            </a:endParaRP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Bromazepam</a:t>
            </a:r>
            <a:r>
              <a:rPr lang="nl-NL" dirty="0" smtClean="0">
                <a:latin typeface="Book Antiqua" panose="02040602050305030304" pitchFamily="18" charset="0"/>
              </a:rPr>
              <a:t> (</a:t>
            </a:r>
            <a:r>
              <a:rPr lang="nl-NL" i="1" dirty="0" err="1" smtClean="0">
                <a:latin typeface="Book Antiqua" panose="02040602050305030304" pitchFamily="18" charset="0"/>
              </a:rPr>
              <a:t>Lexotanil</a:t>
            </a:r>
            <a:r>
              <a:rPr lang="nl-NL" dirty="0">
                <a:latin typeface="Book Antiqua" panose="02040602050305030304" pitchFamily="18" charset="0"/>
              </a:rPr>
              <a:t>), middellang- tot langwerkend</a:t>
            </a:r>
          </a:p>
          <a:p>
            <a:pPr>
              <a:buFont typeface="Arial" panose="020B0604020202020204" pitchFamily="34" charset="0"/>
              <a:buChar char="•"/>
            </a:pPr>
            <a:r>
              <a:rPr lang="nl-NL" dirty="0" smtClean="0">
                <a:latin typeface="Book Antiqua" panose="02040602050305030304" pitchFamily="18" charset="0"/>
              </a:rPr>
              <a:t>   Chloordiazepoxide </a:t>
            </a:r>
            <a:r>
              <a:rPr lang="nl-NL" dirty="0">
                <a:latin typeface="Book Antiqua" panose="02040602050305030304" pitchFamily="18" charset="0"/>
              </a:rPr>
              <a:t>(</a:t>
            </a:r>
            <a:r>
              <a:rPr lang="nl-NL" i="1" dirty="0">
                <a:latin typeface="Book Antiqua" panose="02040602050305030304" pitchFamily="18" charset="0"/>
              </a:rPr>
              <a:t>Librium</a:t>
            </a:r>
            <a:r>
              <a:rPr lang="nl-NL" dirty="0">
                <a:latin typeface="Book Antiqua" panose="02040602050305030304" pitchFamily="18" charset="0"/>
              </a:rPr>
              <a:t>), langwerkend</a:t>
            </a: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Clobazam</a:t>
            </a:r>
            <a:r>
              <a:rPr lang="nl-NL" dirty="0" smtClean="0">
                <a:latin typeface="Book Antiqua" panose="02040602050305030304" pitchFamily="18" charset="0"/>
              </a:rPr>
              <a:t> (</a:t>
            </a:r>
            <a:r>
              <a:rPr lang="nl-NL" i="1" dirty="0" err="1" smtClean="0">
                <a:latin typeface="Book Antiqua" panose="02040602050305030304" pitchFamily="18" charset="0"/>
              </a:rPr>
              <a:t>Frisium</a:t>
            </a:r>
            <a:r>
              <a:rPr lang="nl-NL" dirty="0">
                <a:latin typeface="Book Antiqua" panose="02040602050305030304" pitchFamily="18" charset="0"/>
              </a:rPr>
              <a:t>), langwerkend</a:t>
            </a: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Clorazepinezuur</a:t>
            </a:r>
            <a:r>
              <a:rPr lang="nl-NL" dirty="0" smtClean="0">
                <a:latin typeface="Book Antiqua" panose="02040602050305030304" pitchFamily="18" charset="0"/>
              </a:rPr>
              <a:t> </a:t>
            </a:r>
            <a:r>
              <a:rPr lang="nl-NL" dirty="0">
                <a:latin typeface="Book Antiqua" panose="02040602050305030304" pitchFamily="18" charset="0"/>
              </a:rPr>
              <a:t>(</a:t>
            </a:r>
            <a:r>
              <a:rPr lang="nl-NL" dirty="0" err="1" smtClean="0">
                <a:latin typeface="Book Antiqua" panose="02040602050305030304" pitchFamily="18" charset="0"/>
              </a:rPr>
              <a:t>Tranxene</a:t>
            </a:r>
            <a:r>
              <a:rPr lang="nl-NL" dirty="0" smtClean="0">
                <a:latin typeface="Book Antiqua" panose="02040602050305030304" pitchFamily="18" charset="0"/>
              </a:rPr>
              <a:t>, </a:t>
            </a:r>
            <a:r>
              <a:rPr lang="nl-NL" dirty="0" err="1">
                <a:latin typeface="Book Antiqua" panose="02040602050305030304" pitchFamily="18" charset="0"/>
              </a:rPr>
              <a:t>clorazepaat</a:t>
            </a:r>
            <a:r>
              <a:rPr lang="nl-NL" dirty="0">
                <a:latin typeface="Book Antiqua" panose="02040602050305030304" pitchFamily="18" charset="0"/>
              </a:rPr>
              <a:t>, langwerkend</a:t>
            </a:r>
          </a:p>
          <a:p>
            <a:pPr>
              <a:buFont typeface="Arial" panose="020B0604020202020204" pitchFamily="34" charset="0"/>
              <a:buChar char="•"/>
            </a:pPr>
            <a:r>
              <a:rPr lang="nl-NL" dirty="0" smtClean="0">
                <a:latin typeface="Book Antiqua" panose="02040602050305030304" pitchFamily="18" charset="0"/>
              </a:rPr>
              <a:t>   Diazepam </a:t>
            </a:r>
            <a:r>
              <a:rPr lang="nl-NL" dirty="0">
                <a:latin typeface="Book Antiqua" panose="02040602050305030304" pitchFamily="18" charset="0"/>
              </a:rPr>
              <a:t>(</a:t>
            </a:r>
            <a:r>
              <a:rPr lang="nl-NL" i="1" dirty="0">
                <a:latin typeface="Book Antiqua" panose="02040602050305030304" pitchFamily="18" charset="0"/>
              </a:rPr>
              <a:t>Valium</a:t>
            </a:r>
            <a:r>
              <a:rPr lang="nl-NL" dirty="0">
                <a:latin typeface="Book Antiqua" panose="02040602050305030304" pitchFamily="18" charset="0"/>
              </a:rPr>
              <a:t>), langwerkend tot zeer langwerkend</a:t>
            </a: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Flurazepam</a:t>
            </a:r>
            <a:r>
              <a:rPr lang="nl-NL" dirty="0" smtClean="0">
                <a:latin typeface="Book Antiqua" panose="02040602050305030304" pitchFamily="18" charset="0"/>
              </a:rPr>
              <a:t> </a:t>
            </a:r>
            <a:r>
              <a:rPr lang="nl-NL" dirty="0">
                <a:latin typeface="Book Antiqua" panose="02040602050305030304" pitchFamily="18" charset="0"/>
              </a:rPr>
              <a:t>(</a:t>
            </a:r>
            <a:r>
              <a:rPr lang="nl-NL" i="1" dirty="0" err="1">
                <a:latin typeface="Book Antiqua" panose="02040602050305030304" pitchFamily="18" charset="0"/>
              </a:rPr>
              <a:t>Dalmadorm</a:t>
            </a:r>
            <a:r>
              <a:rPr lang="nl-NL" dirty="0">
                <a:latin typeface="Book Antiqua" panose="02040602050305030304" pitchFamily="18" charset="0"/>
              </a:rPr>
              <a:t>), langwerkend</a:t>
            </a: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Ketazolam</a:t>
            </a:r>
            <a:r>
              <a:rPr lang="nl-NL" dirty="0" smtClean="0">
                <a:latin typeface="Book Antiqua" panose="02040602050305030304" pitchFamily="18" charset="0"/>
              </a:rPr>
              <a:t> (</a:t>
            </a:r>
            <a:r>
              <a:rPr lang="nl-NL" i="1" dirty="0" err="1" smtClean="0">
                <a:latin typeface="Book Antiqua" panose="02040602050305030304" pitchFamily="18" charset="0"/>
              </a:rPr>
              <a:t>Unakalm</a:t>
            </a:r>
            <a:r>
              <a:rPr lang="nl-NL" dirty="0">
                <a:latin typeface="Book Antiqua" panose="02040602050305030304" pitchFamily="18" charset="0"/>
              </a:rPr>
              <a:t>), langwerkend</a:t>
            </a: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Medazepam</a:t>
            </a:r>
            <a:r>
              <a:rPr lang="nl-NL" dirty="0" smtClean="0">
                <a:latin typeface="Book Antiqua" panose="02040602050305030304" pitchFamily="18" charset="0"/>
              </a:rPr>
              <a:t> (</a:t>
            </a:r>
            <a:r>
              <a:rPr lang="nl-NL" i="1" dirty="0" err="1" smtClean="0">
                <a:latin typeface="Book Antiqua" panose="02040602050305030304" pitchFamily="18" charset="0"/>
              </a:rPr>
              <a:t>Nobrium</a:t>
            </a:r>
            <a:r>
              <a:rPr lang="nl-NL" dirty="0">
                <a:latin typeface="Book Antiqua" panose="02040602050305030304" pitchFamily="18" charset="0"/>
              </a:rPr>
              <a:t>), (zeer) langwerkend</a:t>
            </a:r>
          </a:p>
          <a:p>
            <a:pPr>
              <a:buFont typeface="Arial" panose="020B0604020202020204" pitchFamily="34" charset="0"/>
              <a:buChar char="•"/>
            </a:pPr>
            <a:r>
              <a:rPr lang="nl-NL" dirty="0" smtClean="0">
                <a:latin typeface="Book Antiqua" panose="02040602050305030304" pitchFamily="18" charset="0"/>
              </a:rPr>
              <a:t>   </a:t>
            </a:r>
            <a:r>
              <a:rPr lang="nl-NL" dirty="0" err="1" smtClean="0">
                <a:latin typeface="Book Antiqua" panose="02040602050305030304" pitchFamily="18" charset="0"/>
              </a:rPr>
              <a:t>Prazepam</a:t>
            </a:r>
            <a:r>
              <a:rPr lang="nl-NL" dirty="0" smtClean="0">
                <a:latin typeface="Book Antiqua" panose="02040602050305030304" pitchFamily="18" charset="0"/>
              </a:rPr>
              <a:t> </a:t>
            </a:r>
            <a:r>
              <a:rPr lang="nl-NL" dirty="0">
                <a:latin typeface="Book Antiqua" panose="02040602050305030304" pitchFamily="18" charset="0"/>
              </a:rPr>
              <a:t>(</a:t>
            </a:r>
            <a:r>
              <a:rPr lang="nl-NL" i="1" dirty="0" err="1">
                <a:latin typeface="Book Antiqua" panose="02040602050305030304" pitchFamily="18" charset="0"/>
              </a:rPr>
              <a:t>Reapam</a:t>
            </a:r>
            <a:r>
              <a:rPr lang="nl-NL" dirty="0">
                <a:latin typeface="Book Antiqua" panose="02040602050305030304" pitchFamily="18" charset="0"/>
              </a:rPr>
              <a:t>), langwerkend</a:t>
            </a:r>
          </a:p>
        </p:txBody>
      </p:sp>
    </p:spTree>
    <p:extLst>
      <p:ext uri="{BB962C8B-B14F-4D97-AF65-F5344CB8AC3E}">
        <p14:creationId xmlns:p14="http://schemas.microsoft.com/office/powerpoint/2010/main" val="1086542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06056" y="853831"/>
            <a:ext cx="2544286" cy="400110"/>
          </a:xfrm>
          <a:prstGeom prst="rect">
            <a:avLst/>
          </a:prstGeom>
        </p:spPr>
        <p:txBody>
          <a:bodyPr wrap="none">
            <a:spAutoFit/>
          </a:bodyPr>
          <a:lstStyle/>
          <a:p>
            <a:r>
              <a:rPr lang="nl-NL" sz="2000" b="1" dirty="0">
                <a:solidFill>
                  <a:srgbClr val="FFFF00"/>
                </a:solidFill>
                <a:latin typeface="Book Antiqua" panose="02040602050305030304" pitchFamily="18" charset="0"/>
              </a:rPr>
              <a:t>3. </a:t>
            </a:r>
            <a:r>
              <a:rPr lang="nl-NL" sz="2000" b="1" u="sng" dirty="0">
                <a:solidFill>
                  <a:srgbClr val="FFFF00"/>
                </a:solidFill>
                <a:latin typeface="Book Antiqua" panose="02040602050305030304" pitchFamily="18" charset="0"/>
              </a:rPr>
              <a:t>Benzodiazepinen</a:t>
            </a:r>
            <a:r>
              <a:rPr lang="nl-NL" sz="2000" dirty="0">
                <a:solidFill>
                  <a:srgbClr val="FFFF00"/>
                </a:solidFill>
                <a:latin typeface="Book Antiqua" panose="02040602050305030304" pitchFamily="18" charset="0"/>
              </a:rPr>
              <a:t> </a:t>
            </a:r>
            <a:endParaRPr lang="nl-NL" sz="2000" dirty="0"/>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Tekstvak 4"/>
          <p:cNvSpPr txBox="1"/>
          <p:nvPr/>
        </p:nvSpPr>
        <p:spPr>
          <a:xfrm>
            <a:off x="953589" y="1652260"/>
            <a:ext cx="10455786" cy="2031325"/>
          </a:xfrm>
          <a:prstGeom prst="rect">
            <a:avLst/>
          </a:prstGeom>
          <a:noFill/>
        </p:spPr>
        <p:txBody>
          <a:bodyPr wrap="square" rtlCol="0">
            <a:spAutoFit/>
          </a:bodyPr>
          <a:lstStyle/>
          <a:p>
            <a:r>
              <a:rPr lang="nl-NL" dirty="0" smtClean="0">
                <a:solidFill>
                  <a:srgbClr val="FFFF00"/>
                </a:solidFill>
                <a:latin typeface="Book Antiqua" panose="02040602050305030304" pitchFamily="18" charset="0"/>
              </a:rPr>
              <a:t>Benzodiazepinen die worden gebruikt als slaapmiddel</a:t>
            </a:r>
          </a:p>
          <a:p>
            <a:r>
              <a:rPr lang="nl-NL" dirty="0" smtClean="0">
                <a:latin typeface="Book Antiqua" panose="02040602050305030304" pitchFamily="18" charset="0"/>
              </a:rPr>
              <a:t>Meestal </a:t>
            </a:r>
            <a:r>
              <a:rPr lang="nl-NL" dirty="0">
                <a:latin typeface="Book Antiqua" panose="02040602050305030304" pitchFamily="18" charset="0"/>
              </a:rPr>
              <a:t>wordt een kort werkende benzodiazepine gekozen voor </a:t>
            </a:r>
            <a:r>
              <a:rPr lang="nl-NL" dirty="0" smtClean="0">
                <a:latin typeface="Book Antiqua" panose="02040602050305030304" pitchFamily="18" charset="0"/>
              </a:rPr>
              <a:t>slaapstoornissen</a:t>
            </a:r>
          </a:p>
          <a:p>
            <a:endParaRPr lang="nl-NL" dirty="0">
              <a:latin typeface="Book Antiqua" panose="02040602050305030304" pitchFamily="18" charset="0"/>
            </a:endParaRPr>
          </a:p>
          <a:p>
            <a:endParaRPr lang="nl-NL" dirty="0" smtClean="0">
              <a:latin typeface="Book Antiqua" panose="02040602050305030304" pitchFamily="18" charset="0"/>
            </a:endParaRPr>
          </a:p>
          <a:p>
            <a:endParaRPr lang="nl-NL" dirty="0">
              <a:latin typeface="Book Antiqua" panose="02040602050305030304" pitchFamily="18" charset="0"/>
            </a:endParaRPr>
          </a:p>
          <a:p>
            <a:endParaRPr lang="nl-NL" dirty="0" smtClean="0">
              <a:latin typeface="Book Antiqua" panose="02040602050305030304" pitchFamily="18" charset="0"/>
            </a:endParaRPr>
          </a:p>
          <a:p>
            <a:r>
              <a:rPr lang="nl-NL" dirty="0" smtClean="0">
                <a:latin typeface="Book Antiqua" panose="02040602050305030304" pitchFamily="18" charset="0"/>
              </a:rPr>
              <a:t>.</a:t>
            </a:r>
            <a:endParaRPr lang="nl-NL" dirty="0">
              <a:latin typeface="Book Antiqua" panose="02040602050305030304" pitchFamily="18" charset="0"/>
            </a:endParaRPr>
          </a:p>
        </p:txBody>
      </p:sp>
      <p:sp>
        <p:nvSpPr>
          <p:cNvPr id="6" name="Rectangle 1"/>
          <p:cNvSpPr>
            <a:spLocks noChangeArrowheads="1"/>
          </p:cNvSpPr>
          <p:nvPr/>
        </p:nvSpPr>
        <p:spPr bwMode="auto">
          <a:xfrm>
            <a:off x="457201" y="2399779"/>
            <a:ext cx="106617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smtClean="0">
                <a:ln>
                  <a:noFill/>
                </a:ln>
                <a:solidFill>
                  <a:schemeClr val="tx1"/>
                </a:solidFill>
                <a:effectLst/>
                <a:latin typeface="Book Antiqua" panose="0204060205030503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smtClean="0">
                <a:ln>
                  <a:noFill/>
                </a:ln>
                <a:solidFill>
                  <a:schemeClr val="tx1"/>
                </a:solidFill>
                <a:effectLst/>
                <a:latin typeface="Book Antiqua" panose="02040602050305030304" pitchFamily="18" charset="0"/>
              </a:rPr>
              <a:t>        Zeer kort werkend :</a:t>
            </a:r>
          </a:p>
          <a:p>
            <a:pPr marL="457200" marR="0" lvl="1" indent="0" algn="l" defTabSz="914400" rtl="0" eaLnBrk="0" fontAlgn="base" latinLnBrk="0" hangingPunct="0">
              <a:lnSpc>
                <a:spcPct val="100000"/>
              </a:lnSpc>
              <a:spcBef>
                <a:spcPct val="0"/>
              </a:spcBef>
              <a:spcAft>
                <a:spcPct val="0"/>
              </a:spcAft>
              <a:buClrTx/>
              <a:buSzTx/>
              <a:buFontTx/>
              <a:buNone/>
              <a:tabLst/>
            </a:pPr>
            <a:r>
              <a:rPr lang="nl-NL" altLang="nl-NL" dirty="0" smtClean="0">
                <a:latin typeface="Book Antiqua" panose="02040602050305030304" pitchFamily="18" charset="0"/>
              </a:rPr>
              <a:t>B</a:t>
            </a:r>
            <a:r>
              <a:rPr kumimoji="0" lang="nl-NL" altLang="nl-NL" sz="1800" b="0" i="0" u="none" strike="noStrike" cap="none" normalizeH="0" baseline="0" dirty="0" smtClean="0">
                <a:ln>
                  <a:noFill/>
                </a:ln>
                <a:solidFill>
                  <a:schemeClr val="tx1"/>
                </a:solidFill>
                <a:effectLst/>
                <a:latin typeface="Book Antiqua" panose="02040602050305030304" pitchFamily="18" charset="0"/>
              </a:rPr>
              <a:t>rotizolam (</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Lendormin</a:t>
            </a:r>
            <a:r>
              <a:rPr kumimoji="0" lang="nl-NL" altLang="nl-NL" sz="1800" b="0" i="0" u="none" strike="noStrike" cap="none" normalizeH="0" baseline="0" dirty="0" smtClean="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M</a:t>
            </a:r>
            <a:r>
              <a:rPr kumimoji="0" lang="nl-NL" altLang="nl-NL" sz="1800" b="0" i="0" u="none" strike="noStrike" cap="none" normalizeH="0" baseline="0" dirty="0" err="1" smtClean="0">
                <a:ln>
                  <a:noFill/>
                </a:ln>
                <a:solidFill>
                  <a:schemeClr val="tx1"/>
                </a:solidFill>
                <a:effectLst/>
                <a:latin typeface="Book Antiqua" panose="02040602050305030304" pitchFamily="18" charset="0"/>
              </a:rPr>
              <a:t>idazolam</a:t>
            </a:r>
            <a:r>
              <a:rPr lang="nl-NL" altLang="nl-NL" dirty="0" smtClean="0">
                <a:latin typeface="Book Antiqua" panose="02040602050305030304" pitchFamily="18" charset="0"/>
              </a:rPr>
              <a:t> </a:t>
            </a:r>
            <a:r>
              <a:rPr kumimoji="0" lang="nl-NL" altLang="nl-NL" sz="1800" b="0" i="0" u="none" strike="noStrike" cap="none" normalizeH="0" baseline="0" dirty="0" smtClean="0">
                <a:ln>
                  <a:noFill/>
                </a:ln>
                <a:solidFill>
                  <a:schemeClr val="tx1"/>
                </a:solidFill>
                <a:effectLst/>
                <a:latin typeface="Book Antiqua" panose="02040602050305030304" pitchFamily="18" charset="0"/>
              </a:rPr>
              <a:t>(</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Dormicum</a:t>
            </a:r>
            <a:r>
              <a:rPr kumimoji="0" lang="nl-NL" altLang="nl-NL" sz="1800" b="0" i="0" u="none" strike="noStrike" cap="none" normalizeH="0" baseline="0" dirty="0" smtClean="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T</a:t>
            </a:r>
            <a:r>
              <a:rPr kumimoji="0" lang="nl-NL" altLang="nl-NL" sz="1800" b="0" i="0" u="none" strike="noStrike" cap="none" normalizeH="0" baseline="0" dirty="0" err="1" smtClean="0">
                <a:ln>
                  <a:noFill/>
                </a:ln>
                <a:solidFill>
                  <a:schemeClr val="tx1"/>
                </a:solidFill>
                <a:effectLst/>
                <a:latin typeface="Book Antiqua" panose="02040602050305030304" pitchFamily="18" charset="0"/>
              </a:rPr>
              <a:t>riazolam</a:t>
            </a:r>
            <a:r>
              <a:rPr kumimoji="0" lang="nl-NL" altLang="nl-NL" sz="1800" b="0" i="0" u="none" strike="noStrike" cap="none" normalizeH="0" baseline="0" dirty="0" smtClean="0">
                <a:ln>
                  <a:noFill/>
                </a:ln>
                <a:solidFill>
                  <a:schemeClr val="tx1"/>
                </a:solidFill>
                <a:effectLst/>
                <a:latin typeface="Book Antiqua" panose="02040602050305030304" pitchFamily="18" charset="0"/>
              </a:rPr>
              <a:t> (</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Halcion</a:t>
            </a:r>
            <a:r>
              <a:rPr kumimoji="0" lang="nl-NL" altLang="nl-NL" sz="1800" b="0" i="0" u="none" strike="noStrike" cap="none" normalizeH="0" baseline="0" dirty="0" smtClean="0">
                <a:ln>
                  <a:noFill/>
                </a:ln>
                <a:solidFill>
                  <a:schemeClr val="tx1"/>
                </a:solidFill>
                <a:effectLst/>
                <a:latin typeface="Book Antiqua" panose="020406020503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latin typeface="Book Antiqua" panose="02040602050305030304" pitchFamily="18" charset="0"/>
              </a:rPr>
              <a:t> </a:t>
            </a:r>
            <a:r>
              <a:rPr lang="nl-NL" altLang="nl-NL" dirty="0" smtClean="0">
                <a:latin typeface="Book Antiqua" panose="02040602050305030304" pitchFamily="18" charset="0"/>
              </a:rPr>
              <a:t>       </a:t>
            </a:r>
            <a:r>
              <a:rPr lang="nl-NL" altLang="nl-NL" dirty="0">
                <a:latin typeface="Book Antiqua" panose="02040602050305030304" pitchFamily="18" charset="0"/>
              </a:rPr>
              <a:t>K</a:t>
            </a:r>
            <a:r>
              <a:rPr kumimoji="0" lang="nl-NL" altLang="nl-NL" sz="1800" b="0" i="0" u="none" strike="noStrike" cap="none" normalizeH="0" baseline="0" dirty="0" smtClean="0">
                <a:ln>
                  <a:noFill/>
                </a:ln>
                <a:solidFill>
                  <a:schemeClr val="tx1"/>
                </a:solidFill>
                <a:effectLst/>
                <a:latin typeface="Book Antiqua" panose="02040602050305030304" pitchFamily="18" charset="0"/>
              </a:rPr>
              <a:t>ortwerkend :</a:t>
            </a:r>
          </a:p>
          <a:p>
            <a:pPr marL="457200" marR="0" lvl="1"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err="1" smtClean="0">
                <a:ln>
                  <a:noFill/>
                </a:ln>
                <a:solidFill>
                  <a:srgbClr val="FFFFFF"/>
                </a:solidFill>
                <a:effectLst/>
                <a:latin typeface="Book Antiqua" panose="02040602050305030304" pitchFamily="18" charset="0"/>
              </a:rPr>
              <a:t>Loprazolam</a:t>
            </a:r>
            <a:r>
              <a:rPr lang="nl-NL" altLang="nl-NL" dirty="0" smtClean="0">
                <a:latin typeface="Book Antiqua" panose="02040602050305030304" pitchFamily="18" charset="0"/>
              </a:rPr>
              <a:t>  </a:t>
            </a:r>
            <a:r>
              <a:rPr kumimoji="0" lang="nl-NL" altLang="nl-NL" sz="1800" b="0" i="0" u="none" strike="noStrike" cap="none" normalizeH="0" baseline="0" dirty="0" smtClean="0">
                <a:ln>
                  <a:noFill/>
                </a:ln>
                <a:solidFill>
                  <a:schemeClr val="tx1"/>
                </a:solidFill>
                <a:effectLst/>
                <a:latin typeface="Book Antiqua" panose="02040602050305030304" pitchFamily="18" charset="0"/>
              </a:rPr>
              <a:t>(</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Dormonoct</a:t>
            </a:r>
            <a:r>
              <a:rPr kumimoji="0" lang="nl-NL" altLang="nl-NL" sz="1800" b="0" i="0" u="none" strike="noStrike" cap="none" normalizeH="0" baseline="0" dirty="0" smtClean="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L</a:t>
            </a:r>
            <a:r>
              <a:rPr kumimoji="0" lang="nl-NL" altLang="nl-NL" sz="1800" b="0" i="0" u="none" strike="noStrike" cap="none" normalizeH="0" baseline="0" dirty="0" err="1" smtClean="0">
                <a:ln>
                  <a:noFill/>
                </a:ln>
                <a:solidFill>
                  <a:schemeClr val="tx1"/>
                </a:solidFill>
                <a:effectLst/>
                <a:latin typeface="Book Antiqua" panose="02040602050305030304" pitchFamily="18" charset="0"/>
              </a:rPr>
              <a:t>ormetazepam</a:t>
            </a:r>
            <a:r>
              <a:rPr kumimoji="0" lang="nl-NL" altLang="nl-NL" sz="1800" b="0" i="0" u="none" strike="noStrike" cap="none" normalizeH="0" baseline="0" dirty="0" smtClean="0">
                <a:ln>
                  <a:noFill/>
                </a:ln>
                <a:solidFill>
                  <a:schemeClr val="tx1"/>
                </a:solidFill>
                <a:effectLst/>
                <a:latin typeface="Book Antiqua" panose="02040602050305030304" pitchFamily="18" charset="0"/>
              </a:rPr>
              <a:t>  (</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Loramet</a:t>
            </a:r>
            <a:r>
              <a:rPr kumimoji="0" lang="nl-NL" altLang="nl-NL" sz="1800" b="0" i="0" u="none" strike="noStrike" cap="none" normalizeH="0" baseline="0" dirty="0" smtClean="0">
                <a:ln>
                  <a:noFill/>
                </a:ln>
                <a:solidFill>
                  <a:schemeClr val="tx1"/>
                </a:solidFill>
                <a:effectLst/>
                <a:latin typeface="Book Antiqua" panose="02040602050305030304" pitchFamily="18" charset="0"/>
              </a:rPr>
              <a:t>) – Oxazepam  (</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Seresta</a:t>
            </a:r>
            <a:r>
              <a:rPr kumimoji="0" lang="nl-NL" altLang="nl-NL" sz="1800" b="0" i="0" u="none" strike="noStrike" cap="none" normalizeH="0" baseline="0" dirty="0" smtClean="0">
                <a:ln>
                  <a:noFill/>
                </a:ln>
                <a:solidFill>
                  <a:schemeClr val="tx1"/>
                </a:solidFill>
                <a:effectLst/>
                <a:latin typeface="Book Antiqua" panose="02040602050305030304" pitchFamily="18" charset="0"/>
              </a:rPr>
              <a:t>) </a:t>
            </a:r>
          </a:p>
          <a:p>
            <a:pPr marL="457200" marR="0" lvl="1" indent="0" algn="l" defTabSz="914400" rtl="0" eaLnBrk="0" fontAlgn="base" latinLnBrk="0" hangingPunct="0">
              <a:lnSpc>
                <a:spcPct val="100000"/>
              </a:lnSpc>
              <a:spcBef>
                <a:spcPct val="0"/>
              </a:spcBef>
              <a:spcAft>
                <a:spcPct val="0"/>
              </a:spcAft>
              <a:buClrTx/>
              <a:buSzTx/>
              <a:buFontTx/>
              <a:buNone/>
              <a:tabLst/>
            </a:pPr>
            <a:r>
              <a:rPr lang="nl-NL" altLang="nl-NL" dirty="0" err="1" smtClean="0">
                <a:latin typeface="Book Antiqua" panose="02040602050305030304" pitchFamily="18" charset="0"/>
              </a:rPr>
              <a:t>T</a:t>
            </a:r>
            <a:r>
              <a:rPr kumimoji="0" lang="nl-NL" altLang="nl-NL" sz="1800" b="0" i="0" u="none" strike="noStrike" cap="none" normalizeH="0" baseline="0" dirty="0" err="1" smtClean="0">
                <a:ln>
                  <a:noFill/>
                </a:ln>
                <a:solidFill>
                  <a:schemeClr val="tx1"/>
                </a:solidFill>
                <a:effectLst/>
                <a:latin typeface="Book Antiqua" panose="02040602050305030304" pitchFamily="18" charset="0"/>
              </a:rPr>
              <a:t>emazepam</a:t>
            </a:r>
            <a:r>
              <a:rPr kumimoji="0" lang="nl-NL" altLang="nl-NL" sz="1800" b="0" i="0" u="none" strike="noStrike" cap="none" normalizeH="0" baseline="0" dirty="0" smtClean="0">
                <a:ln>
                  <a:noFill/>
                </a:ln>
                <a:solidFill>
                  <a:schemeClr val="tx1"/>
                </a:solidFill>
                <a:effectLst/>
                <a:latin typeface="Book Antiqua" panose="02040602050305030304" pitchFamily="18" charset="0"/>
              </a:rPr>
              <a:t>  (</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Normison</a:t>
            </a:r>
            <a:r>
              <a:rPr kumimoji="0" lang="nl-NL" altLang="nl-NL" sz="1800" b="0" i="0" u="none" strike="noStrike" cap="none" normalizeH="0" baseline="0" dirty="0" smtClean="0">
                <a:ln>
                  <a:noFill/>
                </a:ln>
                <a:solidFill>
                  <a:schemeClr val="tx1"/>
                </a:solidFill>
                <a:effectLst/>
                <a:latin typeface="Book Antiqua" panose="020406020503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dirty="0">
                <a:latin typeface="Book Antiqua" panose="02040602050305030304" pitchFamily="18" charset="0"/>
              </a:rPr>
              <a:t> </a:t>
            </a:r>
            <a:r>
              <a:rPr lang="nl-NL" altLang="nl-NL" dirty="0" smtClean="0">
                <a:latin typeface="Book Antiqua" panose="02040602050305030304" pitchFamily="18" charset="0"/>
              </a:rPr>
              <a:t>       M</a:t>
            </a:r>
            <a:r>
              <a:rPr kumimoji="0" lang="nl-NL" altLang="nl-NL" sz="1800" b="0" i="0" u="none" strike="noStrike" cap="none" normalizeH="0" baseline="0" dirty="0" smtClean="0">
                <a:ln>
                  <a:noFill/>
                </a:ln>
                <a:solidFill>
                  <a:schemeClr val="tx1"/>
                </a:solidFill>
                <a:effectLst/>
                <a:latin typeface="Book Antiqua" panose="02040602050305030304" pitchFamily="18" charset="0"/>
              </a:rPr>
              <a:t>iddellang werkend </a:t>
            </a:r>
          </a:p>
          <a:p>
            <a:pPr marL="457200" marR="0" lvl="1" indent="0" defTabSz="914400" rtl="0" eaLnBrk="0" fontAlgn="base" latinLnBrk="0" hangingPunct="0">
              <a:lnSpc>
                <a:spcPct val="100000"/>
              </a:lnSpc>
              <a:spcBef>
                <a:spcPct val="0"/>
              </a:spcBef>
              <a:spcAft>
                <a:spcPct val="0"/>
              </a:spcAft>
              <a:buClrTx/>
              <a:buSzTx/>
              <a:buFontTx/>
              <a:buNone/>
              <a:tabLst/>
            </a:pPr>
            <a:r>
              <a:rPr lang="nl-NL" altLang="nl-NL" dirty="0" err="1">
                <a:latin typeface="Book Antiqua" panose="02040602050305030304" pitchFamily="18" charset="0"/>
              </a:rPr>
              <a:t>N</a:t>
            </a:r>
            <a:r>
              <a:rPr kumimoji="0" lang="nl-NL" altLang="nl-NL" sz="1800" b="0" i="0" u="none" strike="noStrike" cap="none" normalizeH="0" baseline="0" dirty="0" err="1" smtClean="0">
                <a:ln>
                  <a:noFill/>
                </a:ln>
                <a:solidFill>
                  <a:schemeClr val="tx1"/>
                </a:solidFill>
                <a:effectLst/>
                <a:latin typeface="Book Antiqua" panose="02040602050305030304" pitchFamily="18" charset="0"/>
              </a:rPr>
              <a:t>itrazepam</a:t>
            </a:r>
            <a:r>
              <a:rPr kumimoji="0" lang="nl-NL" altLang="nl-NL" sz="1800" b="0" i="0" u="none" strike="noStrike" cap="none" normalizeH="0" baseline="0" dirty="0" smtClean="0">
                <a:ln>
                  <a:noFill/>
                </a:ln>
                <a:solidFill>
                  <a:schemeClr val="tx1"/>
                </a:solidFill>
                <a:effectLst/>
                <a:latin typeface="Book Antiqua" panose="02040602050305030304" pitchFamily="18" charset="0"/>
              </a:rPr>
              <a:t> (</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Mogadon</a:t>
            </a:r>
            <a:r>
              <a:rPr kumimoji="0" lang="nl-NL" altLang="nl-NL" sz="1800" b="0" i="0" u="none" strike="noStrike" cap="none" normalizeH="0" baseline="0" dirty="0" smtClean="0">
                <a:ln>
                  <a:noFill/>
                </a:ln>
                <a:solidFill>
                  <a:schemeClr val="tx1"/>
                </a:solidFill>
                <a:effectLst/>
                <a:latin typeface="Book Antiqua" panose="02040602050305030304" pitchFamily="18" charset="0"/>
              </a:rPr>
              <a:t>) – </a:t>
            </a:r>
            <a:r>
              <a:rPr lang="nl-NL" altLang="nl-NL" dirty="0" err="1">
                <a:latin typeface="Book Antiqua" panose="02040602050305030304" pitchFamily="18" charset="0"/>
              </a:rPr>
              <a:t>L</a:t>
            </a:r>
            <a:r>
              <a:rPr kumimoji="0" lang="nl-NL" altLang="nl-NL" sz="1800" b="0" i="0" u="none" strike="noStrike" cap="none" normalizeH="0" baseline="0" dirty="0" err="1" smtClean="0">
                <a:ln>
                  <a:noFill/>
                </a:ln>
                <a:solidFill>
                  <a:schemeClr val="tx1"/>
                </a:solidFill>
                <a:effectLst/>
                <a:latin typeface="Book Antiqua" panose="02040602050305030304" pitchFamily="18" charset="0"/>
              </a:rPr>
              <a:t>orazepam</a:t>
            </a:r>
            <a:r>
              <a:rPr lang="nl-NL" altLang="nl-NL" dirty="0" smtClean="0">
                <a:latin typeface="Book Antiqua" panose="02040602050305030304" pitchFamily="18" charset="0"/>
              </a:rPr>
              <a:t>  </a:t>
            </a:r>
            <a:r>
              <a:rPr kumimoji="0" lang="nl-NL" altLang="nl-NL" sz="1800" b="0" i="0" u="none" strike="noStrike" cap="none" normalizeH="0" baseline="0" dirty="0" smtClean="0">
                <a:ln>
                  <a:noFill/>
                </a:ln>
                <a:solidFill>
                  <a:schemeClr val="tx1"/>
                </a:solidFill>
                <a:effectLst/>
                <a:latin typeface="Book Antiqua" panose="02040602050305030304" pitchFamily="18" charset="0"/>
              </a:rPr>
              <a:t>(</a:t>
            </a:r>
            <a:r>
              <a:rPr kumimoji="0" lang="nl-NL" altLang="nl-NL" sz="1800" b="0" i="1" u="none" strike="noStrike" cap="none" normalizeH="0" baseline="0" dirty="0" err="1" smtClean="0">
                <a:ln>
                  <a:noFill/>
                </a:ln>
                <a:solidFill>
                  <a:schemeClr val="tx1"/>
                </a:solidFill>
                <a:effectLst/>
                <a:latin typeface="Book Antiqua" panose="02040602050305030304" pitchFamily="18" charset="0"/>
              </a:rPr>
              <a:t>Temesta</a:t>
            </a:r>
            <a:r>
              <a:rPr kumimoji="0" lang="nl-NL" altLang="nl-NL" sz="1800" b="0" i="0" u="none" strike="noStrike" cap="none" normalizeH="0" baseline="0" dirty="0" smtClean="0">
                <a:ln>
                  <a:noFill/>
                </a:ln>
                <a:solidFill>
                  <a:schemeClr val="tx1"/>
                </a:solidFill>
                <a:effectLst/>
                <a:latin typeface="Book Antiqua" panose="0204060205030503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Book Antiqua" panose="02040602050305030304" pitchFamily="18" charset="0"/>
            </a:endParaRPr>
          </a:p>
        </p:txBody>
      </p:sp>
    </p:spTree>
    <p:extLst>
      <p:ext uri="{BB962C8B-B14F-4D97-AF65-F5344CB8AC3E}">
        <p14:creationId xmlns:p14="http://schemas.microsoft.com/office/powerpoint/2010/main" val="126931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620616" y="265043"/>
            <a:ext cx="4187365" cy="707886"/>
          </a:xfrm>
          <a:prstGeom prst="rect">
            <a:avLst/>
          </a:prstGeom>
        </p:spPr>
        <p:txBody>
          <a:bodyPr wrap="none">
            <a:spAutoFit/>
          </a:bodyPr>
          <a:lstStyle/>
          <a:p>
            <a:r>
              <a:rPr lang="nl-NL" sz="4000" dirty="0">
                <a:solidFill>
                  <a:srgbClr val="FFFF00"/>
                </a:solidFill>
                <a:latin typeface="Book Antiqua" panose="02040602050305030304" pitchFamily="18" charset="0"/>
              </a:rPr>
              <a:t>2. Psychotherapie</a:t>
            </a:r>
          </a:p>
        </p:txBody>
      </p:sp>
      <p:sp>
        <p:nvSpPr>
          <p:cNvPr id="5" name="Titel 1"/>
          <p:cNvSpPr txBox="1">
            <a:spLocks/>
          </p:cNvSpPr>
          <p:nvPr/>
        </p:nvSpPr>
        <p:spPr>
          <a:xfrm>
            <a:off x="8478362" y="265043"/>
            <a:ext cx="3713638" cy="427962"/>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nl-NL" sz="1400" dirty="0" smtClean="0">
                <a:latin typeface="Book Antiqua" panose="02040602050305030304" pitchFamily="18" charset="0"/>
              </a:rPr>
              <a:t>Behandelmethodieken</a:t>
            </a:r>
            <a:endParaRPr lang="nl-NL" sz="1400" dirty="0">
              <a:latin typeface="Book Antiqua" panose="02040602050305030304" pitchFamily="18" charset="0"/>
            </a:endParaRPr>
          </a:p>
        </p:txBody>
      </p:sp>
      <p:sp>
        <p:nvSpPr>
          <p:cNvPr id="6" name="Rechthoek 5"/>
          <p:cNvSpPr/>
          <p:nvPr/>
        </p:nvSpPr>
        <p:spPr>
          <a:xfrm>
            <a:off x="352696" y="773597"/>
            <a:ext cx="10829109" cy="5262979"/>
          </a:xfrm>
          <a:prstGeom prst="rect">
            <a:avLst/>
          </a:prstGeom>
        </p:spPr>
        <p:txBody>
          <a:bodyPr wrap="square">
            <a:spAutoFit/>
          </a:bodyPr>
          <a:lstStyle/>
          <a:p>
            <a:endParaRPr lang="nl-NL" sz="2000" b="1" dirty="0" smtClean="0">
              <a:solidFill>
                <a:srgbClr val="FFFF00"/>
              </a:solidFill>
              <a:latin typeface="Book Antiqua" panose="02040602050305030304" pitchFamily="18" charset="0"/>
            </a:endParaRPr>
          </a:p>
          <a:p>
            <a:r>
              <a:rPr lang="nl-NL" sz="2000" b="1" dirty="0" smtClean="0">
                <a:solidFill>
                  <a:srgbClr val="FFFF00"/>
                </a:solidFill>
                <a:latin typeface="Book Antiqua" panose="02040602050305030304" pitchFamily="18" charset="0"/>
              </a:rPr>
              <a:t>Definitie</a:t>
            </a:r>
          </a:p>
          <a:p>
            <a:r>
              <a:rPr lang="nl-NL" sz="2000" dirty="0" smtClean="0">
                <a:latin typeface="Book Antiqua" panose="02040602050305030304" pitchFamily="18" charset="0"/>
              </a:rPr>
              <a:t>Het </a:t>
            </a:r>
            <a:r>
              <a:rPr lang="nl-NL" sz="2000" dirty="0">
                <a:latin typeface="Book Antiqua" panose="02040602050305030304" pitchFamily="18" charset="0"/>
              </a:rPr>
              <a:t>op een wetenschappelijk verantwoorde wijze behandelen, door een deskundige, die daarvoor is opgeleid, van patiënten in die zin, dat zij hulp behoeven voor psychische moeilijkheden, conflicten of stoornissen, door middel van het op methodische wijze vestigen, structureren en hanteren van de relatie teneinde die psychische moeilijkheden op te heffen of te verminderen</a:t>
            </a:r>
            <a:r>
              <a:rPr lang="nl-NL" sz="2000" dirty="0" smtClean="0">
                <a:latin typeface="Book Antiqua" panose="02040602050305030304" pitchFamily="18" charset="0"/>
              </a:rPr>
              <a:t>.’ </a:t>
            </a:r>
            <a:r>
              <a:rPr lang="nl-NL" sz="2000" i="1" dirty="0" smtClean="0">
                <a:latin typeface="Book Antiqua" panose="02040602050305030304" pitchFamily="18" charset="0"/>
              </a:rPr>
              <a:t>(</a:t>
            </a:r>
            <a:r>
              <a:rPr lang="nl-NL" sz="2000" i="1" dirty="0">
                <a:latin typeface="Book Antiqua" panose="02040602050305030304" pitchFamily="18" charset="0"/>
              </a:rPr>
              <a:t>De Nederlandse Vereniging voor Psychotherapie </a:t>
            </a:r>
            <a:r>
              <a:rPr lang="nl-NL" sz="2000" i="1" dirty="0" smtClean="0">
                <a:latin typeface="Book Antiqua" panose="02040602050305030304" pitchFamily="18" charset="0"/>
              </a:rPr>
              <a:t>)</a:t>
            </a:r>
          </a:p>
          <a:p>
            <a:endParaRPr lang="nl-NL" sz="2000" i="1" dirty="0">
              <a:latin typeface="Book Antiqua" panose="02040602050305030304" pitchFamily="18" charset="0"/>
            </a:endParaRPr>
          </a:p>
          <a:p>
            <a:r>
              <a:rPr lang="nl-NL" sz="2000" b="1" dirty="0" smtClean="0">
                <a:solidFill>
                  <a:srgbClr val="FFFF00"/>
                </a:solidFill>
                <a:latin typeface="Book Antiqua" panose="02040602050305030304" pitchFamily="18" charset="0"/>
              </a:rPr>
              <a:t>Vormen van Psychotherapie</a:t>
            </a:r>
          </a:p>
          <a:p>
            <a:r>
              <a:rPr lang="nl-NL" sz="2000" dirty="0" smtClean="0">
                <a:latin typeface="Book Antiqua" panose="02040602050305030304" pitchFamily="18" charset="0"/>
              </a:rPr>
              <a:t>a. Cognitieve </a:t>
            </a:r>
            <a:r>
              <a:rPr lang="nl-NL" sz="2000" dirty="0">
                <a:latin typeface="Book Antiqua" panose="02040602050305030304" pitchFamily="18" charset="0"/>
              </a:rPr>
              <a:t>therapie </a:t>
            </a:r>
            <a:endParaRPr lang="nl-NL" sz="2000" dirty="0" smtClean="0">
              <a:latin typeface="Book Antiqua" panose="02040602050305030304" pitchFamily="18" charset="0"/>
            </a:endParaRPr>
          </a:p>
          <a:p>
            <a:r>
              <a:rPr lang="nl-NL" sz="2000" dirty="0" smtClean="0">
                <a:latin typeface="Book Antiqua" panose="02040602050305030304" pitchFamily="18" charset="0"/>
              </a:rPr>
              <a:t>b. Directieve </a:t>
            </a:r>
            <a:r>
              <a:rPr lang="nl-NL" sz="2000" dirty="0">
                <a:latin typeface="Book Antiqua" panose="02040602050305030304" pitchFamily="18" charset="0"/>
              </a:rPr>
              <a:t>Therapie </a:t>
            </a:r>
            <a:endParaRPr lang="nl-NL" sz="2000" dirty="0" smtClean="0">
              <a:latin typeface="Book Antiqua" panose="02040602050305030304" pitchFamily="18" charset="0"/>
            </a:endParaRPr>
          </a:p>
          <a:p>
            <a:r>
              <a:rPr lang="nl-NL" sz="2000" dirty="0" smtClean="0">
                <a:latin typeface="Book Antiqua" panose="02040602050305030304" pitchFamily="18" charset="0"/>
              </a:rPr>
              <a:t>c. EMDR</a:t>
            </a:r>
          </a:p>
          <a:p>
            <a:r>
              <a:rPr lang="nl-NL" sz="2000" dirty="0" smtClean="0">
                <a:latin typeface="Book Antiqua" panose="02040602050305030304" pitchFamily="18" charset="0"/>
              </a:rPr>
              <a:t>d. Gedragstherapie</a:t>
            </a:r>
          </a:p>
          <a:p>
            <a:endParaRPr lang="nl-NL" sz="2000" dirty="0">
              <a:latin typeface="Book Antiqua" panose="02040602050305030304" pitchFamily="18" charset="0"/>
            </a:endParaRPr>
          </a:p>
          <a:p>
            <a:r>
              <a:rPr lang="nl-NL" sz="2000" dirty="0" smtClean="0">
                <a:latin typeface="Book Antiqua" panose="02040602050305030304" pitchFamily="18" charset="0"/>
              </a:rPr>
              <a:t>(  </a:t>
            </a:r>
            <a:r>
              <a:rPr lang="nl-NL" dirty="0" smtClean="0">
                <a:latin typeface="Book Antiqua" panose="02040602050305030304" pitchFamily="18" charset="0"/>
              </a:rPr>
              <a:t>en verder: </a:t>
            </a:r>
            <a:r>
              <a:rPr lang="nl-NL" dirty="0" err="1" smtClean="0">
                <a:latin typeface="Book Antiqua" panose="02040602050305030304" pitchFamily="18" charset="0"/>
              </a:rPr>
              <a:t>Gestalt</a:t>
            </a:r>
            <a:r>
              <a:rPr lang="nl-NL" dirty="0" smtClean="0">
                <a:latin typeface="Book Antiqua" panose="02040602050305030304" pitchFamily="18" charset="0"/>
              </a:rPr>
              <a:t> therapie </a:t>
            </a:r>
            <a:r>
              <a:rPr lang="nl-NL" dirty="0">
                <a:latin typeface="Book Antiqua" panose="02040602050305030304" pitchFamily="18" charset="0"/>
              </a:rPr>
              <a:t>, </a:t>
            </a:r>
            <a:r>
              <a:rPr lang="nl-NL" dirty="0" smtClean="0">
                <a:latin typeface="Book Antiqua" panose="02040602050305030304" pitchFamily="18" charset="0"/>
              </a:rPr>
              <a:t>integratieve psychotherapie, lichaamswerk, </a:t>
            </a:r>
            <a:r>
              <a:rPr lang="nl-NL" dirty="0" err="1" smtClean="0">
                <a:latin typeface="Book Antiqua" panose="02040602050305030304" pitchFamily="18" charset="0"/>
              </a:rPr>
              <a:t>Pesso</a:t>
            </a:r>
            <a:r>
              <a:rPr lang="nl-NL" dirty="0" smtClean="0">
                <a:latin typeface="Book Antiqua" panose="02040602050305030304" pitchFamily="18" charset="0"/>
              </a:rPr>
              <a:t> -psychotherapie</a:t>
            </a:r>
            <a:r>
              <a:rPr lang="nl-NL" dirty="0">
                <a:latin typeface="Book Antiqua" panose="02040602050305030304" pitchFamily="18" charset="0"/>
              </a:rPr>
              <a:t>, NLP, </a:t>
            </a:r>
            <a:r>
              <a:rPr lang="nl-NL" dirty="0" smtClean="0">
                <a:latin typeface="Book Antiqua" panose="02040602050305030304" pitchFamily="18" charset="0"/>
              </a:rPr>
              <a:t>  </a:t>
            </a:r>
          </a:p>
          <a:p>
            <a:r>
              <a:rPr lang="nl-NL" dirty="0">
                <a:latin typeface="Book Antiqua" panose="02040602050305030304" pitchFamily="18" charset="0"/>
              </a:rPr>
              <a:t> </a:t>
            </a:r>
            <a:r>
              <a:rPr lang="nl-NL" dirty="0" smtClean="0">
                <a:latin typeface="Book Antiqua" panose="02040602050305030304" pitchFamily="18" charset="0"/>
              </a:rPr>
              <a:t>  rationeel </a:t>
            </a:r>
            <a:r>
              <a:rPr lang="nl-NL" dirty="0">
                <a:latin typeface="Book Antiqua" panose="02040602050305030304" pitchFamily="18" charset="0"/>
              </a:rPr>
              <a:t>Emotieve Therapie (RET), </a:t>
            </a:r>
            <a:r>
              <a:rPr lang="nl-NL" dirty="0" smtClean="0">
                <a:latin typeface="Book Antiqua" panose="02040602050305030304" pitchFamily="18" charset="0"/>
              </a:rPr>
              <a:t>psychodrama</a:t>
            </a:r>
            <a:r>
              <a:rPr lang="nl-NL" dirty="0">
                <a:latin typeface="Book Antiqua" panose="02040602050305030304" pitchFamily="18" charset="0"/>
              </a:rPr>
              <a:t>, </a:t>
            </a:r>
            <a:r>
              <a:rPr lang="nl-NL" dirty="0" smtClean="0">
                <a:latin typeface="Book Antiqua" panose="02040602050305030304" pitchFamily="18" charset="0"/>
              </a:rPr>
              <a:t>systeemtherapie </a:t>
            </a:r>
            <a:r>
              <a:rPr lang="nl-NL" dirty="0">
                <a:latin typeface="Book Antiqua" panose="02040602050305030304" pitchFamily="18" charset="0"/>
              </a:rPr>
              <a:t>en systemisch </a:t>
            </a:r>
            <a:r>
              <a:rPr lang="nl-NL" dirty="0" smtClean="0">
                <a:latin typeface="Book Antiqua" panose="02040602050305030304" pitchFamily="18" charset="0"/>
              </a:rPr>
              <a:t>werken, </a:t>
            </a:r>
          </a:p>
          <a:p>
            <a:r>
              <a:rPr lang="nl-NL" dirty="0">
                <a:latin typeface="Book Antiqua" panose="02040602050305030304" pitchFamily="18" charset="0"/>
              </a:rPr>
              <a:t> </a:t>
            </a:r>
            <a:r>
              <a:rPr lang="nl-NL" dirty="0" smtClean="0">
                <a:latin typeface="Book Antiqua" panose="02040602050305030304" pitchFamily="18" charset="0"/>
              </a:rPr>
              <a:t>  </a:t>
            </a:r>
            <a:r>
              <a:rPr lang="nl-NL" dirty="0" err="1">
                <a:latin typeface="Book Antiqua" panose="02040602050305030304" pitchFamily="18" charset="0"/>
              </a:rPr>
              <a:t>t</a:t>
            </a:r>
            <a:r>
              <a:rPr lang="nl-NL" dirty="0" err="1" smtClean="0">
                <a:latin typeface="Book Antiqua" panose="02040602050305030304" pitchFamily="18" charset="0"/>
              </a:rPr>
              <a:t>ransactionele</a:t>
            </a:r>
            <a:r>
              <a:rPr lang="nl-NL" dirty="0" smtClean="0">
                <a:latin typeface="Book Antiqua" panose="02040602050305030304" pitchFamily="18" charset="0"/>
              </a:rPr>
              <a:t> analyse, psycho- analyse)</a:t>
            </a:r>
            <a:endParaRPr lang="nl-NL" sz="2000" i="1" dirty="0">
              <a:latin typeface="Book Antiqua" panose="02040602050305030304" pitchFamily="18" charset="0"/>
            </a:endParaRPr>
          </a:p>
        </p:txBody>
      </p:sp>
      <p:sp>
        <p:nvSpPr>
          <p:cNvPr id="7" name="Tijdelijke aanduiding voor voettekst 1"/>
          <p:cNvSpPr txBox="1">
            <a:spLocks/>
          </p:cNvSpPr>
          <p:nvPr/>
        </p:nvSpPr>
        <p:spPr>
          <a:xfrm>
            <a:off x="2185013" y="5904412"/>
            <a:ext cx="6906735" cy="473389"/>
          </a:xfrm>
          <a:prstGeom prst="rect">
            <a:avLst/>
          </a:prstGeom>
        </p:spPr>
        <p:txBody>
          <a:bodyPr vert="horz" lIns="91440" tIns="45720" rIns="91440" bIns="45720" rtlCol="0" anchor="b"/>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FFFF00">
                  <a:alpha val="60000"/>
                </a:srgbClr>
              </a:solidFill>
              <a:latin typeface="Book Antiqua" panose="02040602050305030304" pitchFamily="18" charset="0"/>
            </a:endParaRPr>
          </a:p>
        </p:txBody>
      </p:sp>
    </p:spTree>
    <p:extLst>
      <p:ext uri="{BB962C8B-B14F-4D97-AF65-F5344CB8AC3E}">
        <p14:creationId xmlns:p14="http://schemas.microsoft.com/office/powerpoint/2010/main" val="2232567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70263" y="1032880"/>
            <a:ext cx="4781006" cy="400110"/>
          </a:xfrm>
          <a:prstGeom prst="rect">
            <a:avLst/>
          </a:prstGeom>
        </p:spPr>
        <p:txBody>
          <a:bodyPr wrap="square">
            <a:spAutoFit/>
          </a:bodyPr>
          <a:lstStyle/>
          <a:p>
            <a:r>
              <a:rPr lang="nl-NL" sz="2000" dirty="0" smtClean="0">
                <a:solidFill>
                  <a:srgbClr val="FFFF00"/>
                </a:solidFill>
                <a:latin typeface="Book Antiqua" panose="02040602050305030304" pitchFamily="18" charset="0"/>
              </a:rPr>
              <a:t>A. </a:t>
            </a:r>
            <a:r>
              <a:rPr lang="nl-NL" sz="2000" dirty="0">
                <a:solidFill>
                  <a:srgbClr val="FFFF00"/>
                </a:solidFill>
                <a:latin typeface="Book Antiqua" panose="02040602050305030304" pitchFamily="18" charset="0"/>
              </a:rPr>
              <a:t>Cognitieve </a:t>
            </a:r>
            <a:r>
              <a:rPr lang="nl-NL" sz="2000" dirty="0" err="1" smtClean="0">
                <a:solidFill>
                  <a:srgbClr val="FFFF00"/>
                </a:solidFill>
                <a:latin typeface="Book Antiqua" panose="02040602050305030304" pitchFamily="18" charset="0"/>
              </a:rPr>
              <a:t>Gedrags</a:t>
            </a:r>
            <a:r>
              <a:rPr lang="nl-NL" sz="2000" dirty="0" smtClean="0">
                <a:solidFill>
                  <a:srgbClr val="FFFF00"/>
                </a:solidFill>
                <a:latin typeface="Book Antiqua" panose="02040602050305030304" pitchFamily="18" charset="0"/>
              </a:rPr>
              <a:t> therapie </a:t>
            </a:r>
            <a:endParaRPr lang="nl-NL" sz="2000" dirty="0">
              <a:solidFill>
                <a:srgbClr val="FFFF00"/>
              </a:solidFill>
              <a:latin typeface="Book Antiqua" panose="02040602050305030304" pitchFamily="18" charset="0"/>
            </a:endParaRP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470263" y="1582341"/>
            <a:ext cx="10646228" cy="3139321"/>
          </a:xfrm>
          <a:prstGeom prst="rect">
            <a:avLst/>
          </a:prstGeom>
        </p:spPr>
        <p:txBody>
          <a:bodyPr wrap="square">
            <a:spAutoFit/>
          </a:bodyPr>
          <a:lstStyle/>
          <a:p>
            <a:r>
              <a:rPr lang="nl-NL" u="sng" dirty="0">
                <a:solidFill>
                  <a:srgbClr val="FFFF00"/>
                </a:solidFill>
                <a:latin typeface="Book Antiqua" panose="02040602050305030304" pitchFamily="18" charset="0"/>
                <a:ea typeface="Times New Roman" panose="02020603050405020304" pitchFamily="18" charset="0"/>
                <a:cs typeface="Times New Roman" panose="02020603050405020304" pitchFamily="18" charset="0"/>
              </a:rPr>
              <a:t>Cognitieve therapie </a:t>
            </a:r>
            <a:r>
              <a:rPr lang="nl-NL" dirty="0">
                <a:latin typeface="Book Antiqua" panose="02040602050305030304" pitchFamily="18" charset="0"/>
                <a:ea typeface="Times New Roman" panose="02020603050405020304" pitchFamily="18" charset="0"/>
                <a:cs typeface="Times New Roman" panose="02020603050405020304" pitchFamily="18" charset="0"/>
              </a:rPr>
              <a:t>gaat ervan uit dat het niet de gebeurtenissen zelf zijn die een mens negatieve gevoelens bezorgen en daardoor een bepaald gedragspatroon, maar de gekleurde bril waardoor hij de dingen ziet. </a:t>
            </a:r>
            <a:endParaRPr lang="nl-NL" dirty="0" smtClean="0">
              <a:latin typeface="Book Antiqua" panose="02040602050305030304" pitchFamily="18" charset="0"/>
              <a:ea typeface="Times New Roman" panose="02020603050405020304" pitchFamily="18" charset="0"/>
              <a:cs typeface="Times New Roman" panose="02020603050405020304" pitchFamily="18" charset="0"/>
            </a:endParaRPr>
          </a:p>
          <a:p>
            <a:endParaRPr lang="nl-NL" dirty="0">
              <a:latin typeface="Book Antiqua" panose="02040602050305030304" pitchFamily="18" charset="0"/>
              <a:ea typeface="Times New Roman" panose="02020603050405020304" pitchFamily="18" charset="0"/>
              <a:cs typeface="Times New Roman" panose="02020603050405020304" pitchFamily="18" charset="0"/>
            </a:endParaRPr>
          </a:p>
          <a:p>
            <a:r>
              <a:rPr lang="nl-NL" dirty="0" smtClean="0">
                <a:latin typeface="Book Antiqua" panose="02040602050305030304" pitchFamily="18" charset="0"/>
                <a:ea typeface="Times New Roman" panose="02020603050405020304" pitchFamily="18" charset="0"/>
                <a:cs typeface="Times New Roman" panose="02020603050405020304" pitchFamily="18" charset="0"/>
              </a:rPr>
              <a:t>Depressieve </a:t>
            </a:r>
            <a:r>
              <a:rPr lang="nl-NL" dirty="0">
                <a:latin typeface="Book Antiqua" panose="02040602050305030304" pitchFamily="18" charset="0"/>
                <a:ea typeface="Times New Roman" panose="02020603050405020304" pitchFamily="18" charset="0"/>
                <a:cs typeface="Times New Roman" panose="02020603050405020304" pitchFamily="18" charset="0"/>
              </a:rPr>
              <a:t>mensen bekijken bijvoorbeeld of zij inderdaad mislukt zijn in het leven en of andere personen hen werkelijk niet mogen of minachten. </a:t>
            </a:r>
            <a:endParaRPr lang="nl-NL" dirty="0" smtClean="0">
              <a:latin typeface="Book Antiqua" panose="02040602050305030304" pitchFamily="18" charset="0"/>
              <a:ea typeface="Times New Roman" panose="02020603050405020304" pitchFamily="18" charset="0"/>
              <a:cs typeface="Times New Roman" panose="02020603050405020304" pitchFamily="18" charset="0"/>
            </a:endParaRPr>
          </a:p>
          <a:p>
            <a:endParaRPr lang="nl-NL" dirty="0">
              <a:latin typeface="Book Antiqua" panose="02040602050305030304" pitchFamily="18" charset="0"/>
              <a:ea typeface="Times New Roman" panose="02020603050405020304" pitchFamily="18" charset="0"/>
              <a:cs typeface="Times New Roman" panose="02020603050405020304" pitchFamily="18" charset="0"/>
            </a:endParaRPr>
          </a:p>
          <a:p>
            <a:r>
              <a:rPr lang="nl-NL" dirty="0" smtClean="0">
                <a:latin typeface="Book Antiqua" panose="02040602050305030304" pitchFamily="18" charset="0"/>
                <a:ea typeface="Times New Roman" panose="02020603050405020304" pitchFamily="18" charset="0"/>
                <a:cs typeface="Times New Roman" panose="02020603050405020304" pitchFamily="18" charset="0"/>
              </a:rPr>
              <a:t>Vaak </a:t>
            </a:r>
            <a:r>
              <a:rPr lang="nl-NL" dirty="0">
                <a:latin typeface="Book Antiqua" panose="02040602050305030304" pitchFamily="18" charset="0"/>
                <a:ea typeface="Times New Roman" panose="02020603050405020304" pitchFamily="18" charset="0"/>
                <a:cs typeface="Times New Roman" panose="02020603050405020304" pitchFamily="18" charset="0"/>
              </a:rPr>
              <a:t>hebben zij alleen hier nog maar aandacht voor. Door deze 'disfunctionele' gedachten om te buigen en te leren om gebeurtenissen anders te interpreteren komt er een objectievere kijk op de eigen gevoelens en waarnemingen en kunnen negatieve gevoelens verdwijnen, waardoor ook het gedrag </a:t>
            </a:r>
            <a:r>
              <a:rPr lang="nl-NL" dirty="0" smtClean="0">
                <a:latin typeface="Book Antiqua" panose="02040602050305030304" pitchFamily="18" charset="0"/>
                <a:ea typeface="Times New Roman" panose="02020603050405020304" pitchFamily="18" charset="0"/>
                <a:cs typeface="Times New Roman" panose="02020603050405020304" pitchFamily="18" charset="0"/>
              </a:rPr>
              <a:t>verandert.</a:t>
            </a:r>
            <a:endParaRPr lang="nl-NL" dirty="0"/>
          </a:p>
        </p:txBody>
      </p:sp>
    </p:spTree>
    <p:extLst>
      <p:ext uri="{BB962C8B-B14F-4D97-AF65-F5344CB8AC3E}">
        <p14:creationId xmlns:p14="http://schemas.microsoft.com/office/powerpoint/2010/main" val="1842611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91885" y="1273859"/>
            <a:ext cx="11090365" cy="4401205"/>
          </a:xfrm>
          <a:prstGeom prst="rect">
            <a:avLst/>
          </a:prstGeom>
        </p:spPr>
        <p:txBody>
          <a:bodyPr wrap="square">
            <a:spAutoFit/>
          </a:bodyPr>
          <a:lstStyle/>
          <a:p>
            <a:r>
              <a:rPr lang="nl-NL" sz="2000" b="1" dirty="0" smtClean="0">
                <a:latin typeface="Book Antiqua" panose="02040602050305030304" pitchFamily="18" charset="0"/>
              </a:rPr>
              <a:t>Het </a:t>
            </a:r>
            <a:r>
              <a:rPr lang="nl-NL" sz="2000" b="1" dirty="0">
                <a:latin typeface="Book Antiqua" panose="02040602050305030304" pitchFamily="18" charset="0"/>
              </a:rPr>
              <a:t>ABC-schema</a:t>
            </a:r>
          </a:p>
          <a:p>
            <a:r>
              <a:rPr lang="nl-NL" sz="2000" dirty="0" smtClean="0">
                <a:latin typeface="Book Antiqua" panose="02040602050305030304" pitchFamily="18" charset="0"/>
              </a:rPr>
              <a:t>Beschrijft </a:t>
            </a:r>
            <a:r>
              <a:rPr lang="nl-NL" sz="2000" dirty="0">
                <a:latin typeface="Book Antiqua" panose="02040602050305030304" pitchFamily="18" charset="0"/>
              </a:rPr>
              <a:t>hoe je interpretaties en gedachten bij een gebeurtenis tot bepaalde (soms problematische) gedragingen en gevoelens leiden</a:t>
            </a:r>
            <a:r>
              <a:rPr lang="nl-NL" sz="2000" dirty="0" smtClean="0">
                <a:latin typeface="Book Antiqua" panose="02040602050305030304" pitchFamily="18" charset="0"/>
              </a:rPr>
              <a:t>.</a:t>
            </a:r>
          </a:p>
          <a:p>
            <a:endParaRPr lang="nl-NL" sz="2000" dirty="0">
              <a:latin typeface="Book Antiqua" panose="02040602050305030304" pitchFamily="18" charset="0"/>
            </a:endParaRPr>
          </a:p>
          <a:p>
            <a:r>
              <a:rPr lang="nl-NL" sz="2000" b="1" dirty="0">
                <a:latin typeface="Book Antiqua" panose="02040602050305030304" pitchFamily="18" charset="0"/>
              </a:rPr>
              <a:t>A</a:t>
            </a:r>
            <a:r>
              <a:rPr lang="nl-NL" sz="2000" dirty="0">
                <a:latin typeface="Book Antiqua" panose="02040602050305030304" pitchFamily="18" charset="0"/>
              </a:rPr>
              <a:t>: er vindt een bepaalde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ebeurtenis plaats.</a:t>
            </a:r>
            <a:br>
              <a:rPr lang="nl-NL" sz="2000" dirty="0">
                <a:latin typeface="Book Antiqua" panose="02040602050305030304" pitchFamily="18" charset="0"/>
              </a:rPr>
            </a:br>
            <a:r>
              <a:rPr lang="nl-NL" sz="2000" b="1" dirty="0">
                <a:latin typeface="Book Antiqua" panose="02040602050305030304" pitchFamily="18" charset="0"/>
              </a:rPr>
              <a:t>B</a:t>
            </a:r>
            <a:r>
              <a:rPr lang="nl-NL" sz="2000" dirty="0">
                <a:latin typeface="Book Antiqua" panose="02040602050305030304" pitchFamily="18" charset="0"/>
              </a:rPr>
              <a:t>: je ontwikkelt eigen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edachten en interpretaties van die gebeurtenis.</a:t>
            </a:r>
            <a:br>
              <a:rPr lang="nl-NL" sz="2000" dirty="0">
                <a:latin typeface="Book Antiqua" panose="02040602050305030304" pitchFamily="18" charset="0"/>
              </a:rPr>
            </a:br>
            <a:r>
              <a:rPr lang="nl-NL" sz="2000" b="1" dirty="0">
                <a:latin typeface="Book Antiqua" panose="02040602050305030304" pitchFamily="18" charset="0"/>
              </a:rPr>
              <a:t>C</a:t>
            </a:r>
            <a:r>
              <a:rPr lang="nl-NL" sz="2000" dirty="0">
                <a:latin typeface="Book Antiqua" panose="02040602050305030304" pitchFamily="18" charset="0"/>
              </a:rPr>
              <a:t>: je interpretaties, gedachten en ideeën leiden tot bepaalde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evoelens en </a:t>
            </a:r>
            <a:r>
              <a:rPr lang="nl-NL" sz="2000" b="1" dirty="0">
                <a:solidFill>
                  <a:srgbClr val="FFFF00"/>
                </a:solidFill>
                <a:latin typeface="Book Antiqua" panose="02040602050305030304" pitchFamily="18" charset="0"/>
              </a:rPr>
              <a:t>G</a:t>
            </a:r>
            <a:r>
              <a:rPr lang="nl-NL" sz="2000" dirty="0">
                <a:latin typeface="Book Antiqua" panose="02040602050305030304" pitchFamily="18" charset="0"/>
              </a:rPr>
              <a:t>edrag.</a:t>
            </a:r>
          </a:p>
          <a:p>
            <a:r>
              <a:rPr lang="nl-NL" sz="2000" dirty="0">
                <a:latin typeface="Book Antiqua" panose="02040602050305030304" pitchFamily="18" charset="0"/>
              </a:rPr>
              <a:t/>
            </a:r>
            <a:br>
              <a:rPr lang="nl-NL" sz="2000" dirty="0">
                <a:latin typeface="Book Antiqua" panose="02040602050305030304" pitchFamily="18" charset="0"/>
              </a:rPr>
            </a:br>
            <a:r>
              <a:rPr lang="nl-NL" sz="2000" dirty="0">
                <a:latin typeface="Book Antiqua" panose="02040602050305030304" pitchFamily="18" charset="0"/>
              </a:rPr>
              <a:t>Cognitieve gedragstherapie richt zich voornamelijk op de problemen die ontstaan in </a:t>
            </a:r>
            <a:r>
              <a:rPr lang="nl-NL" sz="2000" b="1" dirty="0">
                <a:latin typeface="Book Antiqua" panose="02040602050305030304" pitchFamily="18" charset="0"/>
              </a:rPr>
              <a:t>stap ‘B’</a:t>
            </a:r>
            <a:r>
              <a:rPr lang="nl-NL" sz="2000" dirty="0">
                <a:latin typeface="Book Antiqua" panose="02040602050305030304" pitchFamily="18" charset="0"/>
              </a:rPr>
              <a:t>. De cognitieve gedragstherapeut zal een onconstructieve denkwijze en de erdoor veroorzaakte problemen aanpakken door op zoek te gaan naar een meer </a:t>
            </a:r>
            <a:r>
              <a:rPr lang="nl-NL" sz="2000" b="1" dirty="0">
                <a:latin typeface="Book Antiqua" panose="02040602050305030304" pitchFamily="18" charset="0"/>
              </a:rPr>
              <a:t>gebalanceerde gedachtegang</a:t>
            </a:r>
            <a:r>
              <a:rPr lang="nl-NL" sz="2000" dirty="0">
                <a:latin typeface="Book Antiqua" panose="02040602050305030304" pitchFamily="18" charset="0"/>
              </a:rPr>
              <a:t>. Ook positiever, open gedrag staat hier centraal</a:t>
            </a:r>
            <a:r>
              <a:rPr lang="nl-NL" sz="2000" dirty="0" smtClean="0">
                <a:latin typeface="Book Antiqua" panose="02040602050305030304" pitchFamily="18" charset="0"/>
              </a:rPr>
              <a:t>.</a:t>
            </a:r>
          </a:p>
          <a:p>
            <a:endParaRPr lang="nl-NL" sz="2000" dirty="0" smtClean="0">
              <a:latin typeface="Book Antiqua" panose="02040602050305030304" pitchFamily="18" charset="0"/>
            </a:endParaRPr>
          </a:p>
          <a:p>
            <a:r>
              <a:rPr lang="nl-NL" sz="2000" dirty="0" smtClean="0">
                <a:latin typeface="Book Antiqua" panose="02040602050305030304" pitchFamily="18" charset="0"/>
                <a:hlinkClick r:id="rId2"/>
              </a:rPr>
              <a:t>Cognitieve Gedragstherapie</a:t>
            </a:r>
            <a:endParaRPr lang="nl-NL" sz="2000" dirty="0">
              <a:latin typeface="Book Antiqua" panose="02040602050305030304" pitchFamily="18" charset="0"/>
            </a:endParaRP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391886" y="514197"/>
            <a:ext cx="4637314" cy="400110"/>
          </a:xfrm>
          <a:prstGeom prst="rect">
            <a:avLst/>
          </a:prstGeom>
        </p:spPr>
        <p:txBody>
          <a:bodyPr wrap="square">
            <a:spAutoFit/>
          </a:bodyPr>
          <a:lstStyle/>
          <a:p>
            <a:r>
              <a:rPr lang="nl-NL" sz="2000" dirty="0" smtClean="0">
                <a:solidFill>
                  <a:srgbClr val="FFFF00"/>
                </a:solidFill>
                <a:latin typeface="Book Antiqua" panose="02040602050305030304" pitchFamily="18" charset="0"/>
              </a:rPr>
              <a:t>A. </a:t>
            </a:r>
            <a:r>
              <a:rPr lang="nl-NL" sz="2000" dirty="0">
                <a:solidFill>
                  <a:srgbClr val="FFFF00"/>
                </a:solidFill>
                <a:latin typeface="Book Antiqua" panose="02040602050305030304" pitchFamily="18" charset="0"/>
              </a:rPr>
              <a:t>Cognitieve </a:t>
            </a:r>
            <a:r>
              <a:rPr lang="nl-NL" sz="2000" dirty="0" smtClean="0">
                <a:solidFill>
                  <a:srgbClr val="FFFF00"/>
                </a:solidFill>
                <a:latin typeface="Book Antiqua" panose="02040602050305030304" pitchFamily="18" charset="0"/>
              </a:rPr>
              <a:t>gedragstherapie </a:t>
            </a:r>
            <a:endParaRPr lang="nl-NL" sz="2000"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1764914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65759" y="1193856"/>
            <a:ext cx="11534504" cy="5324535"/>
          </a:xfrm>
          <a:prstGeom prst="rect">
            <a:avLst/>
          </a:prstGeom>
        </p:spPr>
        <p:txBody>
          <a:bodyPr wrap="square">
            <a:spAutoFit/>
          </a:bodyPr>
          <a:lstStyle/>
          <a:p>
            <a:r>
              <a:rPr lang="nl-NL" sz="2000" dirty="0" smtClean="0">
                <a:latin typeface="Calibri" panose="020F0502020204030204" pitchFamily="34" charset="0"/>
                <a:cs typeface="Calibri" panose="020F0502020204030204" pitchFamily="34" charset="0"/>
              </a:rPr>
              <a:t>Is </a:t>
            </a:r>
            <a:r>
              <a:rPr lang="nl-NL" sz="2000" dirty="0">
                <a:latin typeface="Calibri" panose="020F0502020204030204" pitchFamily="34" charset="0"/>
                <a:cs typeface="Calibri" panose="020F0502020204030204" pitchFamily="34" charset="0"/>
              </a:rPr>
              <a:t>een kortdurende therapie die zich richt op het behalen van concrete en haalbare doelen. </a:t>
            </a:r>
            <a:endParaRPr lang="nl-NL" sz="2000" dirty="0" smtClean="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De therapeut speelt in de directieve </a:t>
            </a:r>
            <a:r>
              <a:rPr lang="nl-NL" sz="2000" dirty="0">
                <a:latin typeface="Calibri" panose="020F0502020204030204" pitchFamily="34" charset="0"/>
                <a:cs typeface="Calibri" panose="020F0502020204030204" pitchFamily="34" charset="0"/>
              </a:rPr>
              <a:t>therapie een sterk sturende rol. De therapeut geeft de cliënt duidelijke aanwijzingen over hoe klachten kunnen worden verholpen. De cliënt krijgt opdrachten mee naar huis die relatief gemakkelijk zijn uit te voeren, en leiden tot concrete resultaten. </a:t>
            </a:r>
            <a:endParaRPr lang="nl-NL" sz="2000" dirty="0" smtClean="0">
              <a:latin typeface="Calibri" panose="020F0502020204030204" pitchFamily="34" charset="0"/>
              <a:cs typeface="Calibri" panose="020F0502020204030204" pitchFamily="34" charset="0"/>
            </a:endParaRPr>
          </a:p>
          <a:p>
            <a:endParaRPr lang="nl-NL" sz="2000" dirty="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De </a:t>
            </a:r>
            <a:r>
              <a:rPr lang="nl-NL" sz="2000" dirty="0">
                <a:latin typeface="Calibri" panose="020F0502020204030204" pitchFamily="34" charset="0"/>
                <a:cs typeface="Calibri" panose="020F0502020204030204" pitchFamily="34" charset="0"/>
              </a:rPr>
              <a:t>kans op het slagen van de opdrachten en het gevoel van succes dat daarbij komt is groot. Op deze manier is er telkens duidelijke vooruitgang zichtbaar, en wordt er stap voor stap naar het geformuleerde doel toegewerkt</a:t>
            </a:r>
            <a:r>
              <a:rPr lang="nl-NL" sz="2000" dirty="0" smtClean="0">
                <a:latin typeface="Calibri" panose="020F0502020204030204" pitchFamily="34" charset="0"/>
                <a:cs typeface="Calibri" panose="020F0502020204030204" pitchFamily="34" charset="0"/>
              </a:rPr>
              <a:t>.</a:t>
            </a:r>
          </a:p>
          <a:p>
            <a:endParaRPr lang="nl-NL" sz="2000" dirty="0">
              <a:latin typeface="Calibri" panose="020F0502020204030204" pitchFamily="34" charset="0"/>
              <a:cs typeface="Calibri" panose="020F0502020204030204" pitchFamily="34" charset="0"/>
            </a:endParaRPr>
          </a:p>
          <a:p>
            <a:r>
              <a:rPr lang="nl-NL" sz="2000" dirty="0">
                <a:latin typeface="Calibri" panose="020F0502020204030204" pitchFamily="34" charset="0"/>
                <a:cs typeface="Calibri" panose="020F0502020204030204" pitchFamily="34" charset="0"/>
              </a:rPr>
              <a:t>Door de sturende rol van de therapeut en de korte duur, is directieve therapie voornamelijk geschikt voor mensen met duidelijke klachten, die weinig behoefte hebben aan persoonlijke groei. Het is een praktische </a:t>
            </a:r>
            <a:r>
              <a:rPr lang="nl-NL" sz="2000" dirty="0" smtClean="0">
                <a:latin typeface="Calibri" panose="020F0502020204030204" pitchFamily="34" charset="0"/>
                <a:cs typeface="Calibri" panose="020F0502020204030204" pitchFamily="34" charset="0"/>
              </a:rPr>
              <a:t>therapie met </a:t>
            </a:r>
            <a:r>
              <a:rPr lang="nl-NL" sz="2000" dirty="0">
                <a:latin typeface="Calibri" panose="020F0502020204030204" pitchFamily="34" charset="0"/>
                <a:cs typeface="Calibri" panose="020F0502020204030204" pitchFamily="34" charset="0"/>
              </a:rPr>
              <a:t>symptoombestrijding tot doel. </a:t>
            </a:r>
            <a:endParaRPr lang="nl-NL" sz="2000" dirty="0" smtClean="0">
              <a:latin typeface="Calibri" panose="020F0502020204030204" pitchFamily="34" charset="0"/>
              <a:cs typeface="Calibri" panose="020F0502020204030204" pitchFamily="34" charset="0"/>
            </a:endParaRPr>
          </a:p>
          <a:p>
            <a:endParaRPr lang="nl-NL" sz="2000" dirty="0" smtClean="0">
              <a:latin typeface="Calibri" panose="020F0502020204030204" pitchFamily="34" charset="0"/>
              <a:cs typeface="Calibri" panose="020F0502020204030204" pitchFamily="34" charset="0"/>
            </a:endParaRPr>
          </a:p>
          <a:p>
            <a:r>
              <a:rPr lang="nl-NL" sz="2000" dirty="0" smtClean="0">
                <a:latin typeface="Calibri" panose="020F0502020204030204" pitchFamily="34" charset="0"/>
                <a:cs typeface="Calibri" panose="020F0502020204030204" pitchFamily="34" charset="0"/>
              </a:rPr>
              <a:t>Directieve </a:t>
            </a:r>
            <a:r>
              <a:rPr lang="nl-NL" sz="2000" dirty="0">
                <a:latin typeface="Calibri" panose="020F0502020204030204" pitchFamily="34" charset="0"/>
                <a:cs typeface="Calibri" panose="020F0502020204030204" pitchFamily="34" charset="0"/>
              </a:rPr>
              <a:t>therapie wordt ingezet bij veel verschillende klachten, zoals </a:t>
            </a:r>
            <a:r>
              <a:rPr lang="nl-NL" sz="2000" u="sng" dirty="0">
                <a:latin typeface="Calibri" panose="020F0502020204030204" pitchFamily="34" charset="0"/>
                <a:cs typeface="Calibri" panose="020F0502020204030204" pitchFamily="34" charset="0"/>
                <a:hlinkClick r:id="rId2"/>
              </a:rPr>
              <a:t>fobie</a:t>
            </a:r>
            <a:r>
              <a:rPr lang="nl-NL" sz="2000" dirty="0">
                <a:latin typeface="Calibri" panose="020F0502020204030204" pitchFamily="34" charset="0"/>
                <a:cs typeface="Calibri" panose="020F0502020204030204" pitchFamily="34" charset="0"/>
              </a:rPr>
              <a:t>, </a:t>
            </a:r>
            <a:r>
              <a:rPr lang="nl-NL" sz="2000" u="sng" dirty="0">
                <a:latin typeface="Calibri" panose="020F0502020204030204" pitchFamily="34" charset="0"/>
                <a:cs typeface="Calibri" panose="020F0502020204030204" pitchFamily="34" charset="0"/>
                <a:hlinkClick r:id="rId3"/>
              </a:rPr>
              <a:t>depressie</a:t>
            </a:r>
            <a:r>
              <a:rPr lang="nl-NL" sz="2000" dirty="0">
                <a:latin typeface="Calibri" panose="020F0502020204030204" pitchFamily="34" charset="0"/>
                <a:cs typeface="Calibri" panose="020F0502020204030204" pitchFamily="34" charset="0"/>
              </a:rPr>
              <a:t>, </a:t>
            </a:r>
            <a:r>
              <a:rPr lang="nl-NL" sz="2000" u="sng" dirty="0">
                <a:latin typeface="Calibri" panose="020F0502020204030204" pitchFamily="34" charset="0"/>
                <a:cs typeface="Calibri" panose="020F0502020204030204" pitchFamily="34" charset="0"/>
                <a:hlinkClick r:id="rId4" tooltip="Bezoek de relatietherapie pagina"/>
              </a:rPr>
              <a:t>relatie problemen</a:t>
            </a:r>
            <a:r>
              <a:rPr lang="nl-NL" sz="2000" dirty="0">
                <a:latin typeface="Calibri" panose="020F0502020204030204" pitchFamily="34" charset="0"/>
                <a:cs typeface="Calibri" panose="020F0502020204030204" pitchFamily="34" charset="0"/>
              </a:rPr>
              <a:t>, persoonlijkheidsstoornissen, </a:t>
            </a:r>
            <a:r>
              <a:rPr lang="nl-NL" sz="2000" u="sng" dirty="0">
                <a:latin typeface="Calibri" panose="020F0502020204030204" pitchFamily="34" charset="0"/>
                <a:cs typeface="Calibri" panose="020F0502020204030204" pitchFamily="34" charset="0"/>
                <a:hlinkClick r:id="rId5"/>
              </a:rPr>
              <a:t>angsten</a:t>
            </a:r>
            <a:r>
              <a:rPr lang="nl-NL" sz="2000" dirty="0">
                <a:latin typeface="Calibri" panose="020F0502020204030204" pitchFamily="34" charset="0"/>
                <a:cs typeface="Calibri" panose="020F0502020204030204" pitchFamily="34" charset="0"/>
              </a:rPr>
              <a:t>, en dwangstoornissen. Ook bij psychosomatische klachten (de lichamelijke uiting van psychische problemen) kan directieve therapie worden benut.</a:t>
            </a: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365759" y="654877"/>
            <a:ext cx="2900153" cy="400110"/>
          </a:xfrm>
          <a:prstGeom prst="rect">
            <a:avLst/>
          </a:prstGeom>
        </p:spPr>
        <p:txBody>
          <a:bodyPr wrap="none">
            <a:spAutoFit/>
          </a:bodyPr>
          <a:lstStyle/>
          <a:p>
            <a:r>
              <a:rPr lang="nl-NL" sz="2000" dirty="0" smtClean="0">
                <a:solidFill>
                  <a:srgbClr val="FFFF00"/>
                </a:solidFill>
                <a:latin typeface="Book Antiqua" panose="02040602050305030304" pitchFamily="18" charset="0"/>
              </a:rPr>
              <a:t>  B</a:t>
            </a:r>
            <a:r>
              <a:rPr lang="nl-NL" sz="2000" u="sng" dirty="0" smtClean="0">
                <a:solidFill>
                  <a:srgbClr val="FFFF00"/>
                </a:solidFill>
                <a:latin typeface="Book Antiqua" panose="02040602050305030304" pitchFamily="18" charset="0"/>
              </a:rPr>
              <a:t>. </a:t>
            </a:r>
            <a:r>
              <a:rPr lang="nl-NL" sz="2000" u="sng" dirty="0">
                <a:solidFill>
                  <a:srgbClr val="FFFF00"/>
                </a:solidFill>
                <a:latin typeface="Book Antiqua" panose="02040602050305030304" pitchFamily="18" charset="0"/>
              </a:rPr>
              <a:t>Directieve Therapie </a:t>
            </a:r>
          </a:p>
        </p:txBody>
      </p:sp>
    </p:spTree>
    <p:extLst>
      <p:ext uri="{BB962C8B-B14F-4D97-AF65-F5344CB8AC3E}">
        <p14:creationId xmlns:p14="http://schemas.microsoft.com/office/powerpoint/2010/main" val="470423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42082" y="1237950"/>
            <a:ext cx="8793804" cy="400110"/>
          </a:xfrm>
          <a:prstGeom prst="rect">
            <a:avLst/>
          </a:prstGeom>
        </p:spPr>
        <p:txBody>
          <a:bodyPr wrap="square">
            <a:spAutoFit/>
          </a:bodyPr>
          <a:lstStyle/>
          <a:p>
            <a:r>
              <a:rPr lang="nl-NL" sz="2000" b="1" u="sng" dirty="0" smtClean="0">
                <a:solidFill>
                  <a:srgbClr val="FFFF00"/>
                </a:solidFill>
                <a:latin typeface="Book Antiqua" panose="02040602050305030304" pitchFamily="18" charset="0"/>
              </a:rPr>
              <a:t>C. EMDR </a:t>
            </a:r>
            <a:r>
              <a:rPr lang="nl-NL" sz="2000" dirty="0" smtClean="0">
                <a:latin typeface="Book Antiqua" panose="02040602050305030304" pitchFamily="18" charset="0"/>
              </a:rPr>
              <a:t>(Eye </a:t>
            </a:r>
            <a:r>
              <a:rPr lang="nl-NL" sz="2000" dirty="0" err="1">
                <a:latin typeface="Book Antiqua" panose="02040602050305030304" pitchFamily="18" charset="0"/>
              </a:rPr>
              <a:t>Movement</a:t>
            </a:r>
            <a:r>
              <a:rPr lang="nl-NL" sz="2000" dirty="0">
                <a:latin typeface="Book Antiqua" panose="02040602050305030304" pitchFamily="18" charset="0"/>
              </a:rPr>
              <a:t> </a:t>
            </a:r>
            <a:r>
              <a:rPr lang="nl-NL" sz="2000" dirty="0" err="1">
                <a:latin typeface="Book Antiqua" panose="02040602050305030304" pitchFamily="18" charset="0"/>
              </a:rPr>
              <a:t>Desensitization</a:t>
            </a:r>
            <a:r>
              <a:rPr lang="nl-NL" sz="2000" dirty="0">
                <a:latin typeface="Book Antiqua" panose="02040602050305030304" pitchFamily="18" charset="0"/>
              </a:rPr>
              <a:t> and </a:t>
            </a:r>
            <a:r>
              <a:rPr lang="nl-NL" sz="2000" dirty="0" err="1" smtClean="0">
                <a:latin typeface="Book Antiqua" panose="02040602050305030304" pitchFamily="18" charset="0"/>
              </a:rPr>
              <a:t>Reprocessing</a:t>
            </a:r>
            <a:r>
              <a:rPr lang="nl-NL" sz="2000" dirty="0" smtClean="0">
                <a:latin typeface="Book Antiqua" panose="02040602050305030304" pitchFamily="18" charset="0"/>
              </a:rPr>
              <a:t>)</a:t>
            </a:r>
            <a:endParaRPr lang="nl-NL" sz="2000" b="1" dirty="0">
              <a:solidFill>
                <a:srgbClr val="FFFF00"/>
              </a:solidFill>
              <a:latin typeface="Book Antiqua" panose="02040602050305030304" pitchFamily="18" charset="0"/>
            </a:endParaRP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471658" y="1992481"/>
            <a:ext cx="11036719" cy="3477875"/>
          </a:xfrm>
          <a:prstGeom prst="rect">
            <a:avLst/>
          </a:prstGeom>
        </p:spPr>
        <p:txBody>
          <a:bodyPr wrap="square">
            <a:spAutoFit/>
          </a:bodyPr>
          <a:lstStyle/>
          <a:p>
            <a:r>
              <a:rPr lang="nl-NL" sz="2000" dirty="0">
                <a:latin typeface="Book Antiqua" panose="02040602050305030304" pitchFamily="18" charset="0"/>
              </a:rPr>
              <a:t>I</a:t>
            </a:r>
            <a:r>
              <a:rPr lang="nl-NL" sz="2000" dirty="0" smtClean="0">
                <a:latin typeface="Book Antiqua" panose="02040602050305030304" pitchFamily="18" charset="0"/>
              </a:rPr>
              <a:t>s </a:t>
            </a:r>
            <a:r>
              <a:rPr lang="nl-NL" sz="2000" dirty="0">
                <a:latin typeface="Book Antiqua" panose="02040602050305030304" pitchFamily="18" charset="0"/>
              </a:rPr>
              <a:t>een vorm van therapie die gericht is op het concreet laten uitdoven van angst ontstaan ten gevolge van traumatische ervaringen. EMDR bestaat sinds het begin van de jaren negentig en is populair. De methode kent voor- en tegenstanders. </a:t>
            </a:r>
          </a:p>
          <a:p>
            <a:endParaRPr lang="nl-NL" sz="2000" dirty="0" smtClean="0">
              <a:latin typeface="Book Antiqua" panose="02040602050305030304" pitchFamily="18" charset="0"/>
            </a:endParaRPr>
          </a:p>
          <a:p>
            <a:r>
              <a:rPr lang="nl-NL" sz="2000" dirty="0" smtClean="0">
                <a:latin typeface="Book Antiqua" panose="02040602050305030304" pitchFamily="18" charset="0"/>
              </a:rPr>
              <a:t>EMDR </a:t>
            </a:r>
            <a:r>
              <a:rPr lang="nl-NL" sz="2000" dirty="0">
                <a:latin typeface="Book Antiqua" panose="02040602050305030304" pitchFamily="18" charset="0"/>
              </a:rPr>
              <a:t>is ontwikkeld als therapeutische techniek voor de begeleiding van personen met enkelvoudige psychotrauma klachten. Dat wil zeggen, duidelijk afgebakende angsten ten gevolge van eenmalige ervaringen van (heftige,) traumatische aard, zoals bijvoorbeeld een zware aanrijding, verkracht worden, of het meemaken van een zelfmoord. </a:t>
            </a:r>
            <a:endParaRPr lang="nl-NL" sz="2000" dirty="0" smtClean="0">
              <a:latin typeface="Book Antiqua" panose="02040602050305030304" pitchFamily="18" charset="0"/>
            </a:endParaRPr>
          </a:p>
          <a:p>
            <a:endParaRPr lang="nl-NL" sz="2000" dirty="0">
              <a:latin typeface="Book Antiqua" panose="02040602050305030304" pitchFamily="18" charset="0"/>
            </a:endParaRPr>
          </a:p>
          <a:p>
            <a:endParaRPr lang="nl-NL" sz="2000" dirty="0" smtClean="0">
              <a:latin typeface="Book Antiqua" panose="02040602050305030304" pitchFamily="18" charset="0"/>
            </a:endParaRPr>
          </a:p>
          <a:p>
            <a:r>
              <a:rPr lang="nl-NL" sz="2000" dirty="0" smtClean="0">
                <a:latin typeface="Book Antiqua" panose="02040602050305030304" pitchFamily="18" charset="0"/>
                <a:hlinkClick r:id="rId2"/>
              </a:rPr>
              <a:t>EMDR</a:t>
            </a:r>
            <a:endParaRPr lang="nl-NL" sz="2000" dirty="0">
              <a:latin typeface="Book Antiqua" panose="02040602050305030304" pitchFamily="18" charset="0"/>
            </a:endParaRPr>
          </a:p>
        </p:txBody>
      </p:sp>
    </p:spTree>
    <p:extLst>
      <p:ext uri="{BB962C8B-B14F-4D97-AF65-F5344CB8AC3E}">
        <p14:creationId xmlns:p14="http://schemas.microsoft.com/office/powerpoint/2010/main" val="1317215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78362" y="265043"/>
            <a:ext cx="3713638" cy="427962"/>
          </a:xfrm>
        </p:spPr>
        <p:txBody>
          <a:bodyPr>
            <a:normAutofit/>
          </a:bodyPr>
          <a:lstStyle/>
          <a:p>
            <a:r>
              <a:rPr lang="nl-NL" sz="1400" dirty="0" smtClean="0"/>
              <a:t>Behandelmethodieken</a:t>
            </a:r>
            <a:endParaRPr lang="nl-NL" sz="1400" dirty="0"/>
          </a:p>
        </p:txBody>
      </p:sp>
      <p:sp>
        <p:nvSpPr>
          <p:cNvPr id="3" name="Tijdelijke aanduiding voor inhoud 2"/>
          <p:cNvSpPr>
            <a:spLocks noGrp="1"/>
          </p:cNvSpPr>
          <p:nvPr>
            <p:ph idx="1"/>
          </p:nvPr>
        </p:nvSpPr>
        <p:spPr>
          <a:xfrm>
            <a:off x="212035" y="1183824"/>
            <a:ext cx="11979965" cy="4937509"/>
          </a:xfrm>
        </p:spPr>
        <p:txBody>
          <a:bodyPr>
            <a:normAutofit/>
          </a:bodyPr>
          <a:lstStyle/>
          <a:p>
            <a:r>
              <a:rPr lang="nl-NL" sz="2400" dirty="0" smtClean="0">
                <a:latin typeface="Book Antiqua" panose="02040602050305030304" pitchFamily="18" charset="0"/>
              </a:rPr>
              <a:t>Een behandelmethodiek is de meest effectieve manier om een stoornis of disfunctioneel gedragspatroon te herstellen of de gevolgen ervan voor de persoon dragelijk en hanteerbaar te maken.</a:t>
            </a:r>
          </a:p>
          <a:p>
            <a:endParaRPr lang="nl-NL" sz="2400" dirty="0" smtClean="0">
              <a:latin typeface="Book Antiqua" panose="02040602050305030304" pitchFamily="18" charset="0"/>
            </a:endParaRPr>
          </a:p>
          <a:p>
            <a:r>
              <a:rPr lang="nl-NL" sz="2400" u="sng" dirty="0" smtClean="0">
                <a:solidFill>
                  <a:srgbClr val="FFFF00"/>
                </a:solidFill>
                <a:latin typeface="Book Antiqua" panose="02040602050305030304" pitchFamily="18" charset="0"/>
              </a:rPr>
              <a:t>Deze behandeling richt zich onder meer op de volgende doelstellingen:</a:t>
            </a:r>
          </a:p>
          <a:p>
            <a:pPr marL="1257300" lvl="3" indent="0">
              <a:buNone/>
            </a:pPr>
            <a:r>
              <a:rPr lang="nl-NL" sz="2400" dirty="0">
                <a:latin typeface="Book Antiqua" panose="02040602050305030304" pitchFamily="18" charset="0"/>
              </a:rPr>
              <a:t> </a:t>
            </a:r>
            <a:r>
              <a:rPr lang="nl-NL" sz="2400" dirty="0" smtClean="0">
                <a:latin typeface="Book Antiqua" panose="02040602050305030304" pitchFamily="18" charset="0"/>
              </a:rPr>
              <a:t>     Genezing </a:t>
            </a:r>
          </a:p>
          <a:p>
            <a:pPr marL="800100" lvl="2" indent="0">
              <a:buNone/>
            </a:pPr>
            <a:r>
              <a:rPr lang="nl-NL" sz="2400" dirty="0">
                <a:latin typeface="Book Antiqua" panose="02040602050305030304" pitchFamily="18" charset="0"/>
              </a:rPr>
              <a:t> </a:t>
            </a:r>
            <a:r>
              <a:rPr lang="nl-NL" sz="2400" dirty="0" smtClean="0">
                <a:latin typeface="Book Antiqua" panose="02040602050305030304" pitchFamily="18" charset="0"/>
              </a:rPr>
              <a:t>           Herstel van vermogen en vaardigheden</a:t>
            </a:r>
          </a:p>
          <a:p>
            <a:pPr marL="0" indent="0">
              <a:lnSpc>
                <a:spcPct val="100000"/>
              </a:lnSpc>
              <a:buNone/>
            </a:pPr>
            <a:r>
              <a:rPr lang="nl-NL" sz="2400" dirty="0">
                <a:latin typeface="Book Antiqua" panose="02040602050305030304" pitchFamily="18" charset="0"/>
              </a:rPr>
              <a:t> </a:t>
            </a:r>
            <a:r>
              <a:rPr lang="nl-NL" sz="2400" dirty="0" smtClean="0">
                <a:latin typeface="Book Antiqua" panose="02040602050305030304" pitchFamily="18" charset="0"/>
              </a:rPr>
              <a:t>                      Aanleren van nieuwe vaardigheden</a:t>
            </a:r>
          </a:p>
          <a:p>
            <a:pPr marL="0" indent="0">
              <a:lnSpc>
                <a:spcPct val="100000"/>
              </a:lnSpc>
              <a:buNone/>
            </a:pPr>
            <a:r>
              <a:rPr lang="nl-NL" sz="2400" dirty="0" smtClean="0">
                <a:latin typeface="Book Antiqua" panose="02040602050305030304" pitchFamily="18" charset="0"/>
              </a:rPr>
              <a:t>                       Dragelijk maken van lijden</a:t>
            </a:r>
          </a:p>
          <a:p>
            <a:pPr marL="0" indent="0">
              <a:lnSpc>
                <a:spcPct val="100000"/>
              </a:lnSpc>
              <a:buNone/>
            </a:pPr>
            <a:r>
              <a:rPr lang="nl-NL" sz="2400" dirty="0" smtClean="0">
                <a:latin typeface="Book Antiqua" panose="02040602050305030304" pitchFamily="18" charset="0"/>
              </a:rPr>
              <a:t>                      Acceptatie van de beperkingen</a:t>
            </a:r>
          </a:p>
          <a:p>
            <a:endParaRPr lang="nl-NL" sz="2400" dirty="0" smtClean="0">
              <a:latin typeface="Book Antiqua" panose="02040602050305030304" pitchFamily="18" charset="0"/>
            </a:endParaRPr>
          </a:p>
          <a:p>
            <a:endParaRPr lang="nl-NL" sz="2800" dirty="0" smtClean="0">
              <a:latin typeface="Book Antiqua" panose="02040602050305030304" pitchFamily="18" charset="0"/>
            </a:endParaRPr>
          </a:p>
          <a:p>
            <a:endParaRPr lang="nl-NL" sz="2800" dirty="0">
              <a:latin typeface="Book Antiqua" panose="02040602050305030304" pitchFamily="18" charset="0"/>
            </a:endParaRPr>
          </a:p>
        </p:txBody>
      </p:sp>
      <p:sp>
        <p:nvSpPr>
          <p:cNvPr id="4" name="Tekstvak 3"/>
          <p:cNvSpPr txBox="1"/>
          <p:nvPr/>
        </p:nvSpPr>
        <p:spPr>
          <a:xfrm>
            <a:off x="875211" y="414383"/>
            <a:ext cx="4990012" cy="769441"/>
          </a:xfrm>
          <a:prstGeom prst="rect">
            <a:avLst/>
          </a:prstGeom>
          <a:noFill/>
        </p:spPr>
        <p:txBody>
          <a:bodyPr wrap="square" rtlCol="0">
            <a:spAutoFit/>
          </a:bodyPr>
          <a:lstStyle/>
          <a:p>
            <a:r>
              <a:rPr lang="nl-NL" sz="4400" dirty="0" smtClean="0">
                <a:latin typeface="Book Antiqua" panose="02040602050305030304" pitchFamily="18" charset="0"/>
              </a:rPr>
              <a:t>Definitie</a:t>
            </a:r>
            <a:endParaRPr lang="nl-NL" sz="4400" dirty="0">
              <a:latin typeface="Book Antiqua" panose="02040602050305030304" pitchFamily="18" charset="0"/>
            </a:endParaRPr>
          </a:p>
        </p:txBody>
      </p:sp>
    </p:spTree>
    <p:extLst>
      <p:ext uri="{BB962C8B-B14F-4D97-AF65-F5344CB8AC3E}">
        <p14:creationId xmlns:p14="http://schemas.microsoft.com/office/powerpoint/2010/main" val="389254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68667" y="980224"/>
            <a:ext cx="11508377" cy="400110"/>
          </a:xfrm>
          <a:prstGeom prst="rect">
            <a:avLst/>
          </a:prstGeom>
        </p:spPr>
        <p:txBody>
          <a:bodyPr wrap="square">
            <a:spAutoFit/>
          </a:bodyPr>
          <a:lstStyle/>
          <a:p>
            <a:r>
              <a:rPr lang="nl-NL" sz="2000" b="1" u="sng" dirty="0">
                <a:solidFill>
                  <a:srgbClr val="FFFF00"/>
                </a:solidFill>
                <a:latin typeface="Book Antiqua" panose="02040602050305030304" pitchFamily="18" charset="0"/>
              </a:rPr>
              <a:t>D</a:t>
            </a:r>
            <a:r>
              <a:rPr lang="nl-NL" sz="2000" b="1" u="sng" dirty="0" smtClean="0">
                <a:solidFill>
                  <a:srgbClr val="FFFF00"/>
                </a:solidFill>
                <a:latin typeface="Book Antiqua" panose="02040602050305030304" pitchFamily="18" charset="0"/>
              </a:rPr>
              <a:t>. Gedragstherapie</a:t>
            </a:r>
            <a:r>
              <a:rPr lang="nl-NL" sz="2000" u="sng" dirty="0" smtClean="0">
                <a:solidFill>
                  <a:srgbClr val="FFFF00"/>
                </a:solidFill>
                <a:latin typeface="Book Antiqua" panose="02040602050305030304" pitchFamily="18" charset="0"/>
              </a:rPr>
              <a:t> </a:t>
            </a:r>
            <a:r>
              <a:rPr lang="nl-NL" sz="2000" dirty="0">
                <a:latin typeface="Book Antiqua" panose="02040602050305030304" pitchFamily="18" charset="0"/>
              </a:rPr>
              <a:t>is </a:t>
            </a:r>
            <a:r>
              <a:rPr lang="nl-NL" sz="2000" dirty="0" smtClean="0">
                <a:latin typeface="Book Antiqua" panose="02040602050305030304" pitchFamily="18" charset="0"/>
              </a:rPr>
              <a:t>een </a:t>
            </a:r>
            <a:r>
              <a:rPr lang="nl-NL" sz="2000" dirty="0">
                <a:latin typeface="Book Antiqua" panose="02040602050305030304" pitchFamily="18" charset="0"/>
              </a:rPr>
              <a:t>techniek om op een opbouwende wijze gedrag te veranderen. </a:t>
            </a:r>
          </a:p>
        </p:txBody>
      </p:sp>
      <p:sp>
        <p:nvSpPr>
          <p:cNvPr id="5" name="Rechthoek 4"/>
          <p:cNvSpPr/>
          <p:nvPr/>
        </p:nvSpPr>
        <p:spPr>
          <a:xfrm>
            <a:off x="268667" y="1533034"/>
            <a:ext cx="11508377" cy="4401205"/>
          </a:xfrm>
          <a:prstGeom prst="rect">
            <a:avLst/>
          </a:prstGeom>
        </p:spPr>
        <p:txBody>
          <a:bodyPr wrap="square">
            <a:spAutoFit/>
          </a:bodyPr>
          <a:lstStyle/>
          <a:p>
            <a:r>
              <a:rPr lang="nl-NL" sz="2000" dirty="0" smtClean="0">
                <a:latin typeface="Book Antiqua" panose="02040602050305030304" pitchFamily="18" charset="0"/>
              </a:rPr>
              <a:t>In </a:t>
            </a:r>
            <a:r>
              <a:rPr lang="nl-NL" sz="2000" dirty="0">
                <a:latin typeface="Book Antiqua" panose="02040602050305030304" pitchFamily="18" charset="0"/>
              </a:rPr>
              <a:t>de gedragstherapie </a:t>
            </a:r>
            <a:r>
              <a:rPr lang="nl-NL" sz="2000" dirty="0" smtClean="0">
                <a:latin typeface="Book Antiqua" panose="02040602050305030304" pitchFamily="18" charset="0"/>
              </a:rPr>
              <a:t>werkt men niet </a:t>
            </a:r>
            <a:r>
              <a:rPr lang="nl-NL" sz="2000" dirty="0">
                <a:latin typeface="Book Antiqua" panose="02040602050305030304" pitchFamily="18" charset="0"/>
              </a:rPr>
              <a:t>of nauwelijks met een systeem van straffen om gedrag af te leren, maar meer met een beloningssysteem om een gedragsverandering (verbetering) aan te leren. Straf maakt namelijk alleen duidelijk wat iemand niet moet doen, en niet wat wél gewenst gedrag is. </a:t>
            </a:r>
            <a:endParaRPr lang="nl-NL" sz="2000" dirty="0" smtClean="0">
              <a:latin typeface="Book Antiqua" panose="02040602050305030304" pitchFamily="18" charset="0"/>
            </a:endParaRPr>
          </a:p>
          <a:p>
            <a:endParaRPr lang="nl-NL" sz="2000" dirty="0">
              <a:latin typeface="Book Antiqua" panose="02040602050305030304" pitchFamily="18" charset="0"/>
            </a:endParaRPr>
          </a:p>
          <a:p>
            <a:r>
              <a:rPr lang="nl-NL" sz="2000" dirty="0" smtClean="0">
                <a:latin typeface="Book Antiqua" panose="02040602050305030304" pitchFamily="18" charset="0"/>
              </a:rPr>
              <a:t>Binnen </a:t>
            </a:r>
            <a:r>
              <a:rPr lang="nl-NL" sz="2000" dirty="0">
                <a:latin typeface="Book Antiqua" panose="02040602050305030304" pitchFamily="18" charset="0"/>
              </a:rPr>
              <a:t>de gedragstherapie worden ook wel de begrippen positieve en negatieve bekrachtiging </a:t>
            </a:r>
            <a:r>
              <a:rPr lang="nl-NL" sz="2000" dirty="0" smtClean="0">
                <a:latin typeface="Book Antiqua" panose="02040602050305030304" pitchFamily="18" charset="0"/>
              </a:rPr>
              <a:t> </a:t>
            </a:r>
            <a:r>
              <a:rPr lang="nl-NL" sz="2000" dirty="0">
                <a:latin typeface="Book Antiqua" panose="02040602050305030304" pitchFamily="18" charset="0"/>
              </a:rPr>
              <a:t>gebruikt</a:t>
            </a:r>
            <a:r>
              <a:rPr lang="nl-NL" sz="2000" dirty="0" smtClean="0">
                <a:latin typeface="Book Antiqua" panose="02040602050305030304" pitchFamily="18" charset="0"/>
              </a:rPr>
              <a:t>. </a:t>
            </a:r>
          </a:p>
          <a:p>
            <a:endParaRPr lang="nl-NL" sz="2000" dirty="0">
              <a:latin typeface="Book Antiqua" panose="02040602050305030304" pitchFamily="18" charset="0"/>
            </a:endParaRPr>
          </a:p>
          <a:p>
            <a:r>
              <a:rPr lang="nl-NL" sz="2000" dirty="0" smtClean="0">
                <a:latin typeface="Book Antiqua" panose="02040602050305030304" pitchFamily="18" charset="0"/>
              </a:rPr>
              <a:t>In </a:t>
            </a:r>
            <a:r>
              <a:rPr lang="nl-NL" sz="2000" dirty="0">
                <a:latin typeface="Book Antiqua" panose="02040602050305030304" pitchFamily="18" charset="0"/>
              </a:rPr>
              <a:t>een gedragstherapie </a:t>
            </a:r>
            <a:r>
              <a:rPr lang="nl-NL" sz="2000" dirty="0" smtClean="0">
                <a:latin typeface="Book Antiqua" panose="02040602050305030304" pitchFamily="18" charset="0"/>
              </a:rPr>
              <a:t>wordt eerst </a:t>
            </a:r>
            <a:r>
              <a:rPr lang="nl-NL" sz="2000" dirty="0">
                <a:latin typeface="Book Antiqua" panose="02040602050305030304" pitchFamily="18" charset="0"/>
              </a:rPr>
              <a:t>een </a:t>
            </a:r>
            <a:r>
              <a:rPr lang="nl-NL" sz="2000" i="1" dirty="0">
                <a:latin typeface="Book Antiqua" panose="02040602050305030304" pitchFamily="18" charset="0"/>
              </a:rPr>
              <a:t>functieanalyse</a:t>
            </a:r>
            <a:r>
              <a:rPr lang="nl-NL" sz="2000" dirty="0">
                <a:latin typeface="Book Antiqua" panose="02040602050305030304" pitchFamily="18" charset="0"/>
              </a:rPr>
              <a:t> wordt gemaakt, waarbij de wordingsgeschiedenis van de stoornis of de klacht aan de orde komt </a:t>
            </a:r>
            <a:r>
              <a:rPr lang="nl-NL" sz="2000" dirty="0" smtClean="0">
                <a:latin typeface="Book Antiqua" panose="02040602050305030304" pitchFamily="18" charset="0"/>
              </a:rPr>
              <a:t>. Daarna wordt stil gestaan </a:t>
            </a:r>
            <a:r>
              <a:rPr lang="nl-NL" sz="2000" dirty="0">
                <a:latin typeface="Book Antiqua" panose="02040602050305030304" pitchFamily="18" charset="0"/>
              </a:rPr>
              <a:t>bij díe factoren die ervoor zorgen dat de klacht in stand blijft. </a:t>
            </a:r>
            <a:endParaRPr lang="nl-NL" sz="2000" dirty="0" smtClean="0">
              <a:latin typeface="Book Antiqua" panose="02040602050305030304" pitchFamily="18" charset="0"/>
            </a:endParaRPr>
          </a:p>
          <a:p>
            <a:endParaRPr lang="nl-NL" sz="2000" dirty="0">
              <a:latin typeface="Book Antiqua" panose="02040602050305030304" pitchFamily="18" charset="0"/>
            </a:endParaRPr>
          </a:p>
          <a:p>
            <a:r>
              <a:rPr lang="nl-NL" sz="2000" dirty="0" smtClean="0">
                <a:latin typeface="Book Antiqua" panose="02040602050305030304" pitchFamily="18" charset="0"/>
              </a:rPr>
              <a:t>Uiteindelijk </a:t>
            </a:r>
            <a:r>
              <a:rPr lang="nl-NL" sz="2000" dirty="0">
                <a:latin typeface="Book Antiqua" panose="02040602050305030304" pitchFamily="18" charset="0"/>
              </a:rPr>
              <a:t>richt de behandeling zich erop om die in stand houdende factoren te veranderen. Er wordt in gedragstherapie tussen de therapeut en de cliënt nauw samengewerkt om de klacht de baas te worden. </a:t>
            </a:r>
          </a:p>
        </p:txBody>
      </p:sp>
      <p:sp>
        <p:nvSpPr>
          <p:cNvPr id="6" name="Rechthoek 5"/>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Tree>
    <p:extLst>
      <p:ext uri="{BB962C8B-B14F-4D97-AF65-F5344CB8AC3E}">
        <p14:creationId xmlns:p14="http://schemas.microsoft.com/office/powerpoint/2010/main" val="3904223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98146" y="1274356"/>
            <a:ext cx="11232300" cy="4862870"/>
          </a:xfrm>
          <a:prstGeom prst="rect">
            <a:avLst/>
          </a:prstGeom>
        </p:spPr>
        <p:txBody>
          <a:bodyPr wrap="square">
            <a:spAutoFit/>
          </a:bodyPr>
          <a:lstStyle/>
          <a:p>
            <a:r>
              <a:rPr lang="nl-NL" b="1" i="1" dirty="0">
                <a:solidFill>
                  <a:srgbClr val="FFFF00"/>
                </a:solidFill>
                <a:latin typeface="Book Antiqua" panose="02040602050305030304" pitchFamily="18" charset="0"/>
              </a:rPr>
              <a:t>Systematische desensitisatie</a:t>
            </a:r>
            <a:r>
              <a:rPr lang="nl-NL" b="1" dirty="0">
                <a:solidFill>
                  <a:srgbClr val="FFFF00"/>
                </a:solidFill>
                <a:latin typeface="Book Antiqua" panose="02040602050305030304" pitchFamily="18" charset="0"/>
              </a:rPr>
              <a:t> </a:t>
            </a:r>
            <a:r>
              <a:rPr lang="nl-NL" dirty="0">
                <a:latin typeface="Book Antiqua" panose="02040602050305030304" pitchFamily="18" charset="0"/>
              </a:rPr>
              <a:t>heet de techniek waarmee de gedragstherapeut de patiënt stapsgewijs afleert bang te zijn voor beangstigende </a:t>
            </a:r>
            <a:r>
              <a:rPr lang="nl-NL" dirty="0" smtClean="0">
                <a:latin typeface="Book Antiqua" panose="02040602050305030304" pitchFamily="18" charset="0"/>
              </a:rPr>
              <a:t>situaties</a:t>
            </a:r>
          </a:p>
          <a:p>
            <a:endParaRPr lang="nl-NL" dirty="0">
              <a:latin typeface="Book Antiqua" panose="02040602050305030304" pitchFamily="18" charset="0"/>
            </a:endParaRPr>
          </a:p>
          <a:p>
            <a:endParaRPr lang="nl-NL" dirty="0" smtClean="0">
              <a:latin typeface="Book Antiqua" panose="02040602050305030304" pitchFamily="18" charset="0"/>
            </a:endParaRPr>
          </a:p>
          <a:p>
            <a:r>
              <a:rPr lang="nl-NL" dirty="0" smtClean="0">
                <a:latin typeface="Book Antiqua" panose="02040602050305030304" pitchFamily="18" charset="0"/>
              </a:rPr>
              <a:t>Het principe </a:t>
            </a:r>
            <a:r>
              <a:rPr lang="nl-NL" b="1" i="1" dirty="0" smtClean="0">
                <a:solidFill>
                  <a:srgbClr val="FFFF00"/>
                </a:solidFill>
                <a:latin typeface="Book Antiqua" panose="02040602050305030304" pitchFamily="18" charset="0"/>
              </a:rPr>
              <a:t>van </a:t>
            </a:r>
            <a:r>
              <a:rPr lang="nl-NL" b="1" i="1" dirty="0" err="1" smtClean="0">
                <a:solidFill>
                  <a:srgbClr val="FFFF00"/>
                </a:solidFill>
                <a:latin typeface="Book Antiqua" panose="02040602050305030304" pitchFamily="18" charset="0"/>
              </a:rPr>
              <a:t>Flooding</a:t>
            </a:r>
            <a:r>
              <a:rPr lang="nl-NL" b="1" i="1" dirty="0" smtClean="0">
                <a:solidFill>
                  <a:srgbClr val="FFFF00"/>
                </a:solidFill>
                <a:latin typeface="Book Antiqua" panose="02040602050305030304" pitchFamily="18" charset="0"/>
              </a:rPr>
              <a:t> </a:t>
            </a:r>
            <a:r>
              <a:rPr lang="nl-NL" dirty="0" smtClean="0">
                <a:latin typeface="Book Antiqua" panose="02040602050305030304" pitchFamily="18" charset="0"/>
              </a:rPr>
              <a:t>is dat niemand </a:t>
            </a:r>
            <a:r>
              <a:rPr lang="nl-NL" dirty="0">
                <a:latin typeface="Book Antiqua" panose="02040602050305030304" pitchFamily="18" charset="0"/>
              </a:rPr>
              <a:t>aan één stuk door bang kan zijn. Op een zeker moment is de angst als het ware op. Zo worden mensen met een enorme angst voor het een of ander net zo lang in die beangstigende situatie gehouden tot de angst voorbij </a:t>
            </a:r>
            <a:r>
              <a:rPr lang="nl-NL" dirty="0" smtClean="0">
                <a:latin typeface="Book Antiqua" panose="02040602050305030304" pitchFamily="18" charset="0"/>
              </a:rPr>
              <a:t>is.</a:t>
            </a:r>
          </a:p>
          <a:p>
            <a:endParaRPr lang="nl-NL" dirty="0">
              <a:latin typeface="Book Antiqua" panose="02040602050305030304" pitchFamily="18" charset="0"/>
            </a:endParaRPr>
          </a:p>
          <a:p>
            <a:r>
              <a:rPr lang="nl-NL" sz="2000" b="1" i="1" dirty="0" smtClean="0">
                <a:solidFill>
                  <a:srgbClr val="FFFF00"/>
                </a:solidFill>
                <a:latin typeface="Book Antiqua" panose="02040602050305030304" pitchFamily="18" charset="0"/>
              </a:rPr>
              <a:t>Exposure </a:t>
            </a:r>
            <a:r>
              <a:rPr lang="nl-NL" sz="2000" b="1" i="1" dirty="0">
                <a:solidFill>
                  <a:srgbClr val="FFFF00"/>
                </a:solidFill>
                <a:latin typeface="Book Antiqua" panose="02040602050305030304" pitchFamily="18" charset="0"/>
              </a:rPr>
              <a:t>in vivo</a:t>
            </a:r>
            <a:r>
              <a:rPr lang="nl-NL" sz="2000" b="1" dirty="0">
                <a:solidFill>
                  <a:srgbClr val="FFFF00"/>
                </a:solidFill>
                <a:latin typeface="Book Antiqua" panose="02040602050305030304" pitchFamily="18" charset="0"/>
              </a:rPr>
              <a:t> </a:t>
            </a:r>
            <a:r>
              <a:rPr lang="nl-NL" sz="2000" dirty="0">
                <a:latin typeface="Book Antiqua" panose="02040602050305030304" pitchFamily="18" charset="0"/>
              </a:rPr>
              <a:t>betekent letterlijk </a:t>
            </a:r>
            <a:r>
              <a:rPr lang="nl-NL" sz="2000" i="1" dirty="0">
                <a:latin typeface="Book Antiqua" panose="02040602050305030304" pitchFamily="18" charset="0"/>
              </a:rPr>
              <a:t>live</a:t>
            </a:r>
            <a:r>
              <a:rPr lang="nl-NL" sz="2000" dirty="0">
                <a:latin typeface="Book Antiqua" panose="02040602050305030304" pitchFamily="18" charset="0"/>
              </a:rPr>
              <a:t> blootstelling. Bij exposure in vivo wordt een cliënt gevraagd om stapsgewijs zichzelf bloot te stellen aan datgene waar hij het bangst voor </a:t>
            </a:r>
            <a:r>
              <a:rPr lang="nl-NL" sz="2000" dirty="0" smtClean="0">
                <a:latin typeface="Book Antiqua" panose="02040602050305030304" pitchFamily="18" charset="0"/>
              </a:rPr>
              <a:t>is.</a:t>
            </a:r>
            <a:endParaRPr lang="nl-NL" sz="2000" dirty="0">
              <a:latin typeface="Book Antiqua" panose="02040602050305030304" pitchFamily="18" charset="0"/>
            </a:endParaRPr>
          </a:p>
          <a:p>
            <a:endParaRPr lang="nl-NL" dirty="0" smtClean="0">
              <a:latin typeface="Book Antiqua" panose="02040602050305030304" pitchFamily="18" charset="0"/>
            </a:endParaRPr>
          </a:p>
          <a:p>
            <a:r>
              <a:rPr lang="nl-NL" b="1" i="1" dirty="0">
                <a:solidFill>
                  <a:srgbClr val="FFFF00"/>
                </a:solidFill>
                <a:latin typeface="Book Antiqua" panose="02040602050305030304" pitchFamily="18" charset="0"/>
              </a:rPr>
              <a:t>Token </a:t>
            </a:r>
            <a:r>
              <a:rPr lang="nl-NL" b="1" i="1" dirty="0" smtClean="0">
                <a:solidFill>
                  <a:srgbClr val="FFFF00"/>
                </a:solidFill>
                <a:latin typeface="Book Antiqua" panose="02040602050305030304" pitchFamily="18" charset="0"/>
              </a:rPr>
              <a:t>economy </a:t>
            </a:r>
            <a:r>
              <a:rPr lang="nl-NL" dirty="0" smtClean="0">
                <a:latin typeface="Book Antiqua" panose="02040602050305030304" pitchFamily="18" charset="0"/>
              </a:rPr>
              <a:t>is </a:t>
            </a:r>
            <a:r>
              <a:rPr lang="nl-NL" dirty="0">
                <a:latin typeface="Book Antiqua" panose="02040602050305030304" pitchFamily="18" charset="0"/>
              </a:rPr>
              <a:t>een operant programma waarbij positieve bekrachtiging gebeurt aan de hand van tokens die achteraf kunnen ingeruild worden voor andere zaken. Token economy wordt toegepast bij kinderen en volwassenen in uiteenlopende settings. </a:t>
            </a:r>
            <a:endParaRPr lang="nl-NL" dirty="0" smtClean="0">
              <a:latin typeface="Book Antiqua" panose="02040602050305030304" pitchFamily="18" charset="0"/>
            </a:endParaRPr>
          </a:p>
          <a:p>
            <a:endParaRPr lang="nl-NL" dirty="0">
              <a:latin typeface="Book Antiqua" panose="02040602050305030304" pitchFamily="18" charset="0"/>
            </a:endParaRPr>
          </a:p>
          <a:p>
            <a:r>
              <a:rPr lang="nl-NL" u="sng" dirty="0">
                <a:latin typeface="Book Antiqua" panose="02040602050305030304" pitchFamily="18" charset="0"/>
              </a:rPr>
              <a:t>Gedragstherapie wordt veelvuldig toegepast bij </a:t>
            </a:r>
            <a:r>
              <a:rPr lang="nl-NL" u="sng" dirty="0" smtClean="0">
                <a:latin typeface="Book Antiqua" panose="02040602050305030304" pitchFamily="18" charset="0"/>
              </a:rPr>
              <a:t>fobieën.</a:t>
            </a:r>
          </a:p>
          <a:p>
            <a:endParaRPr lang="nl-NL" dirty="0">
              <a:latin typeface="Book Antiqua" panose="02040602050305030304" pitchFamily="18" charset="0"/>
            </a:endParaRPr>
          </a:p>
        </p:txBody>
      </p:sp>
      <p:sp>
        <p:nvSpPr>
          <p:cNvPr id="4" name="Rechthoek 3"/>
          <p:cNvSpPr/>
          <p:nvPr/>
        </p:nvSpPr>
        <p:spPr>
          <a:xfrm>
            <a:off x="498146" y="698863"/>
            <a:ext cx="2307042" cy="369332"/>
          </a:xfrm>
          <a:prstGeom prst="rect">
            <a:avLst/>
          </a:prstGeom>
        </p:spPr>
        <p:txBody>
          <a:bodyPr wrap="none">
            <a:spAutoFit/>
          </a:bodyPr>
          <a:lstStyle/>
          <a:p>
            <a:r>
              <a:rPr lang="nl-NL" b="1" u="sng" dirty="0" smtClean="0">
                <a:solidFill>
                  <a:srgbClr val="FFFF00"/>
                </a:solidFill>
                <a:latin typeface="Book Antiqua" panose="02040602050305030304" pitchFamily="18" charset="0"/>
              </a:rPr>
              <a:t>D. </a:t>
            </a:r>
            <a:r>
              <a:rPr lang="nl-NL" b="1" u="sng" dirty="0">
                <a:solidFill>
                  <a:srgbClr val="FFFF00"/>
                </a:solidFill>
                <a:latin typeface="Book Antiqua" panose="02040602050305030304" pitchFamily="18" charset="0"/>
              </a:rPr>
              <a:t>Gedragstherapie</a:t>
            </a:r>
            <a:r>
              <a:rPr lang="nl-NL" u="sng" dirty="0">
                <a:solidFill>
                  <a:srgbClr val="FFFF00"/>
                </a:solidFill>
                <a:latin typeface="Book Antiqua" panose="02040602050305030304" pitchFamily="18" charset="0"/>
              </a:rPr>
              <a:t> </a:t>
            </a:r>
            <a:endParaRPr lang="nl-NL" dirty="0"/>
          </a:p>
        </p:txBody>
      </p:sp>
      <p:sp>
        <p:nvSpPr>
          <p:cNvPr id="5" name="Rechthoek 4"/>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Tree>
    <p:extLst>
      <p:ext uri="{BB962C8B-B14F-4D97-AF65-F5344CB8AC3E}">
        <p14:creationId xmlns:p14="http://schemas.microsoft.com/office/powerpoint/2010/main" val="1896905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492565" y="306017"/>
            <a:ext cx="6558206" cy="707886"/>
          </a:xfrm>
          <a:prstGeom prst="rect">
            <a:avLst/>
          </a:prstGeom>
        </p:spPr>
        <p:txBody>
          <a:bodyPr wrap="none">
            <a:spAutoFit/>
          </a:bodyPr>
          <a:lstStyle/>
          <a:p>
            <a:r>
              <a:rPr lang="nl-NL" sz="4000" dirty="0">
                <a:solidFill>
                  <a:srgbClr val="FFFF00"/>
                </a:solidFill>
                <a:latin typeface="Book Antiqua" panose="02040602050305030304" pitchFamily="18" charset="0"/>
              </a:rPr>
              <a:t>3. Rehabilitatie/ Revalidatie</a:t>
            </a:r>
          </a:p>
        </p:txBody>
      </p:sp>
      <p:sp>
        <p:nvSpPr>
          <p:cNvPr id="4" name="Rechthoek 3"/>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
        <p:nvSpPr>
          <p:cNvPr id="5" name="Rechthoek 4"/>
          <p:cNvSpPr/>
          <p:nvPr/>
        </p:nvSpPr>
        <p:spPr>
          <a:xfrm>
            <a:off x="248040" y="1169559"/>
            <a:ext cx="11394635" cy="5324535"/>
          </a:xfrm>
          <a:prstGeom prst="rect">
            <a:avLst/>
          </a:prstGeom>
        </p:spPr>
        <p:txBody>
          <a:bodyPr wrap="square">
            <a:spAutoFit/>
          </a:bodyPr>
          <a:lstStyle/>
          <a:p>
            <a:r>
              <a:rPr lang="nl-NL" sz="2000" b="1" dirty="0">
                <a:solidFill>
                  <a:srgbClr val="FFFF00"/>
                </a:solidFill>
                <a:latin typeface="Book Antiqua" panose="02040602050305030304" pitchFamily="18" charset="0"/>
              </a:rPr>
              <a:t>Rehabilitatie</a:t>
            </a:r>
            <a:r>
              <a:rPr lang="nl-NL" sz="2000" dirty="0">
                <a:latin typeface="Book Antiqua" panose="02040602050305030304" pitchFamily="18" charset="0"/>
              </a:rPr>
              <a:t> is </a:t>
            </a:r>
            <a:r>
              <a:rPr lang="nl-NL" sz="2000" dirty="0" smtClean="0">
                <a:latin typeface="Book Antiqua" panose="02040602050305030304" pitchFamily="18" charset="0"/>
              </a:rPr>
              <a:t>een </a:t>
            </a:r>
            <a:r>
              <a:rPr lang="nl-NL" sz="2000" dirty="0">
                <a:latin typeface="Book Antiqua" panose="02040602050305030304" pitchFamily="18" charset="0"/>
              </a:rPr>
              <a:t>vorm van hulpverlening aan mensen met ernstige en langdurige psychiatrische </a:t>
            </a:r>
            <a:r>
              <a:rPr lang="nl-NL" sz="2000" dirty="0" smtClean="0">
                <a:latin typeface="Book Antiqua" panose="02040602050305030304" pitchFamily="18" charset="0"/>
              </a:rPr>
              <a:t>problematiek. Het is </a:t>
            </a:r>
            <a:r>
              <a:rPr lang="nl-NL" sz="2000" dirty="0">
                <a:latin typeface="Book Antiqua" panose="02040602050305030304" pitchFamily="18" charset="0"/>
              </a:rPr>
              <a:t>een visie die is uitgewerkt in een technologie. </a:t>
            </a:r>
            <a:endParaRPr lang="nl-NL" sz="2000" dirty="0" smtClean="0">
              <a:latin typeface="Book Antiqua" panose="02040602050305030304" pitchFamily="18" charset="0"/>
            </a:endParaRPr>
          </a:p>
          <a:p>
            <a:endParaRPr lang="nl-NL" sz="2000" dirty="0">
              <a:latin typeface="Book Antiqua" panose="02040602050305030304" pitchFamily="18" charset="0"/>
            </a:endParaRPr>
          </a:p>
          <a:p>
            <a:r>
              <a:rPr lang="nl-NL" sz="2000" dirty="0">
                <a:latin typeface="Book Antiqua" panose="02040602050305030304" pitchFamily="18" charset="0"/>
              </a:rPr>
              <a:t>De </a:t>
            </a:r>
            <a:r>
              <a:rPr lang="nl-NL" sz="2000" i="1" dirty="0">
                <a:latin typeface="Book Antiqua" panose="02040602050305030304" pitchFamily="18" charset="0"/>
              </a:rPr>
              <a:t>visie</a:t>
            </a:r>
            <a:r>
              <a:rPr lang="nl-NL" sz="2000" dirty="0">
                <a:latin typeface="Book Antiqua" panose="02040602050305030304" pitchFamily="18" charset="0"/>
              </a:rPr>
              <a:t> gaat ervan uit dat hulpverlening altijd gericht behoort te zijn op de hele mens, gericht op diens wensen en behoeften en zoveel mogelijk aansluitend bij de sterke kanten van het individu. </a:t>
            </a:r>
          </a:p>
          <a:p>
            <a:endParaRPr lang="nl-NL" sz="2000" dirty="0" smtClean="0">
              <a:latin typeface="Book Antiqua" panose="02040602050305030304" pitchFamily="18" charset="0"/>
            </a:endParaRPr>
          </a:p>
          <a:p>
            <a:r>
              <a:rPr lang="nl-NL" sz="2000" dirty="0" smtClean="0">
                <a:latin typeface="Book Antiqua" panose="02040602050305030304" pitchFamily="18" charset="0"/>
              </a:rPr>
              <a:t>De </a:t>
            </a:r>
            <a:r>
              <a:rPr lang="nl-NL" sz="2000" i="1" dirty="0">
                <a:latin typeface="Book Antiqua" panose="02040602050305030304" pitchFamily="18" charset="0"/>
              </a:rPr>
              <a:t>techniek</a:t>
            </a:r>
            <a:r>
              <a:rPr lang="nl-NL" sz="2000" dirty="0">
                <a:latin typeface="Book Antiqua" panose="02040602050305030304" pitchFamily="18" charset="0"/>
              </a:rPr>
              <a:t> is erop gericht mensen te helpen bij het verkennen, kiezen, verkrijgen en behouden van persoonlijke doelen. Ze bestaat uit gesprekshandleidingen voor het ondersteunen van </a:t>
            </a:r>
            <a:endParaRPr lang="nl-NL" sz="2000" dirty="0" smtClean="0">
              <a:latin typeface="Book Antiqua" panose="02040602050305030304" pitchFamily="18" charset="0"/>
            </a:endParaRPr>
          </a:p>
          <a:p>
            <a:endParaRPr lang="nl-NL" sz="2000" dirty="0">
              <a:latin typeface="Book Antiqua" panose="02040602050305030304" pitchFamily="18" charset="0"/>
            </a:endParaRPr>
          </a:p>
          <a:p>
            <a:pPr>
              <a:buFont typeface="Arial" panose="020B0604020202020204" pitchFamily="34" charset="0"/>
              <a:buChar char="•"/>
            </a:pPr>
            <a:r>
              <a:rPr lang="nl-NL" sz="2000" dirty="0" smtClean="0">
                <a:latin typeface="Book Antiqua" panose="02040602050305030304" pitchFamily="18" charset="0"/>
              </a:rPr>
              <a:t> </a:t>
            </a:r>
            <a:r>
              <a:rPr lang="nl-NL" dirty="0" smtClean="0">
                <a:latin typeface="Book Antiqua" panose="02040602050305030304" pitchFamily="18" charset="0"/>
              </a:rPr>
              <a:t>Het </a:t>
            </a:r>
            <a:r>
              <a:rPr lang="nl-NL" dirty="0">
                <a:latin typeface="Book Antiqua" panose="02040602050305030304" pitchFamily="18" charset="0"/>
              </a:rPr>
              <a:t>onderzoeken en ontwikkelen van doelvaardigheid (d.i. het vermogen om een doel te stellen)</a:t>
            </a:r>
          </a:p>
          <a:p>
            <a:pPr>
              <a:buFont typeface="Arial" panose="020B0604020202020204" pitchFamily="34" charset="0"/>
              <a:buChar char="•"/>
            </a:pPr>
            <a:r>
              <a:rPr lang="nl-NL" dirty="0" smtClean="0">
                <a:latin typeface="Book Antiqua" panose="02040602050305030304" pitchFamily="18" charset="0"/>
              </a:rPr>
              <a:t> Het </a:t>
            </a:r>
            <a:r>
              <a:rPr lang="nl-NL" dirty="0">
                <a:latin typeface="Book Antiqua" panose="02040602050305030304" pitchFamily="18" charset="0"/>
              </a:rPr>
              <a:t>stellen van doelen</a:t>
            </a:r>
          </a:p>
          <a:p>
            <a:pPr>
              <a:buFont typeface="Arial" panose="020B0604020202020204" pitchFamily="34" charset="0"/>
              <a:buChar char="•"/>
            </a:pPr>
            <a:r>
              <a:rPr lang="nl-NL" dirty="0" smtClean="0">
                <a:latin typeface="Book Antiqua" panose="02040602050305030304" pitchFamily="18" charset="0"/>
              </a:rPr>
              <a:t> Het </a:t>
            </a:r>
            <a:r>
              <a:rPr lang="nl-NL" dirty="0">
                <a:latin typeface="Book Antiqua" panose="02040602050305030304" pitchFamily="18" charset="0"/>
              </a:rPr>
              <a:t>nagaan van de noodzakelijke vaardigheden en hulpbronnen om die doelen te bereiken</a:t>
            </a:r>
          </a:p>
          <a:p>
            <a:pPr>
              <a:buFont typeface="Arial" panose="020B0604020202020204" pitchFamily="34" charset="0"/>
              <a:buChar char="•"/>
            </a:pPr>
            <a:r>
              <a:rPr lang="nl-NL" dirty="0" smtClean="0">
                <a:latin typeface="Book Antiqua" panose="02040602050305030304" pitchFamily="18" charset="0"/>
              </a:rPr>
              <a:t> Het </a:t>
            </a:r>
            <a:r>
              <a:rPr lang="nl-NL" dirty="0">
                <a:latin typeface="Book Antiqua" panose="02040602050305030304" pitchFamily="18" charset="0"/>
              </a:rPr>
              <a:t>leren of op de juiste momenten leren toepassen van vaardigheden</a:t>
            </a:r>
          </a:p>
          <a:p>
            <a:pPr>
              <a:buFont typeface="Arial" panose="020B0604020202020204" pitchFamily="34" charset="0"/>
              <a:buChar char="•"/>
            </a:pPr>
            <a:r>
              <a:rPr lang="nl-NL" dirty="0" smtClean="0">
                <a:latin typeface="Book Antiqua" panose="02040602050305030304" pitchFamily="18" charset="0"/>
              </a:rPr>
              <a:t> Het </a:t>
            </a:r>
            <a:r>
              <a:rPr lang="nl-NL" dirty="0">
                <a:latin typeface="Book Antiqua" panose="02040602050305030304" pitchFamily="18" charset="0"/>
              </a:rPr>
              <a:t>creëren, verkrijgen of gebruiken van hulpbronnen</a:t>
            </a:r>
          </a:p>
          <a:p>
            <a:pPr>
              <a:buFont typeface="Arial" panose="020B0604020202020204" pitchFamily="34" charset="0"/>
              <a:buChar char="•"/>
            </a:pPr>
            <a:r>
              <a:rPr lang="nl-NL" dirty="0" smtClean="0">
                <a:latin typeface="Book Antiqua" panose="02040602050305030304" pitchFamily="18" charset="0"/>
              </a:rPr>
              <a:t> De </a:t>
            </a:r>
            <a:r>
              <a:rPr lang="nl-NL" dirty="0">
                <a:latin typeface="Book Antiqua" panose="02040602050305030304" pitchFamily="18" charset="0"/>
              </a:rPr>
              <a:t>planning van het </a:t>
            </a:r>
            <a:r>
              <a:rPr lang="nl-NL" dirty="0" smtClean="0">
                <a:latin typeface="Book Antiqua" panose="02040602050305030304" pitchFamily="18" charset="0"/>
              </a:rPr>
              <a:t>proces</a:t>
            </a:r>
          </a:p>
          <a:p>
            <a:pPr>
              <a:buFont typeface="Arial" panose="020B0604020202020204" pitchFamily="34" charset="0"/>
              <a:buChar char="•"/>
            </a:pPr>
            <a:endParaRPr lang="nl-NL" sz="2000" dirty="0">
              <a:latin typeface="Book Antiqua" panose="02040602050305030304" pitchFamily="18" charset="0"/>
            </a:endParaRPr>
          </a:p>
          <a:p>
            <a:r>
              <a:rPr lang="nl-NL" dirty="0" smtClean="0">
                <a:latin typeface="Book Antiqua" panose="02040602050305030304" pitchFamily="18" charset="0"/>
                <a:hlinkClick r:id="rId2"/>
              </a:rPr>
              <a:t>Rehabilitatie</a:t>
            </a:r>
            <a:endParaRPr lang="nl-NL" dirty="0">
              <a:latin typeface="Book Antiqua" panose="02040602050305030304" pitchFamily="18" charset="0"/>
            </a:endParaRPr>
          </a:p>
        </p:txBody>
      </p:sp>
    </p:spTree>
    <p:extLst>
      <p:ext uri="{BB962C8B-B14F-4D97-AF65-F5344CB8AC3E}">
        <p14:creationId xmlns:p14="http://schemas.microsoft.com/office/powerpoint/2010/main" val="1834431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74319" y="1106856"/>
            <a:ext cx="10816045" cy="4862870"/>
          </a:xfrm>
          <a:prstGeom prst="rect">
            <a:avLst/>
          </a:prstGeom>
        </p:spPr>
        <p:txBody>
          <a:bodyPr wrap="square">
            <a:spAutoFit/>
          </a:bodyPr>
          <a:lstStyle/>
          <a:p>
            <a:r>
              <a:rPr lang="nl-NL" b="1" dirty="0" smtClean="0">
                <a:solidFill>
                  <a:srgbClr val="FFFF00"/>
                </a:solidFill>
                <a:latin typeface="Book Antiqua" panose="02040602050305030304" pitchFamily="18" charset="0"/>
              </a:rPr>
              <a:t>Kennis</a:t>
            </a:r>
            <a:endParaRPr lang="nl-NL" b="1" dirty="0">
              <a:solidFill>
                <a:srgbClr val="FFFF00"/>
              </a:solidFill>
              <a:latin typeface="Book Antiqua" panose="02040602050305030304" pitchFamily="18" charset="0"/>
            </a:endParaRPr>
          </a:p>
          <a:p>
            <a:r>
              <a:rPr lang="nl-NL" dirty="0" smtClean="0">
                <a:latin typeface="Book Antiqua" panose="02040602050305030304" pitchFamily="18" charset="0"/>
              </a:rPr>
              <a:t>De cliënt </a:t>
            </a:r>
            <a:r>
              <a:rPr lang="nl-NL" dirty="0">
                <a:latin typeface="Book Antiqua" panose="02040602050305030304" pitchFamily="18" charset="0"/>
              </a:rPr>
              <a:t>informeren over de aandoening, de oorzaken, de symptomen, het verloop en de behandeling. </a:t>
            </a:r>
            <a:r>
              <a:rPr lang="nl-NL" dirty="0" smtClean="0">
                <a:latin typeface="Book Antiqua" panose="02040602050305030304" pitchFamily="18" charset="0"/>
              </a:rPr>
              <a:t>De </a:t>
            </a:r>
            <a:r>
              <a:rPr lang="nl-NL" dirty="0">
                <a:latin typeface="Book Antiqua" panose="02040602050305030304" pitchFamily="18" charset="0"/>
              </a:rPr>
              <a:t>persoon in kwestie komt te weten welke mogelijkheden er zijn om met de handicap om te gaan, welke wegen er zijn om maatschappelijke ondersteuning te verwerven, en hoe hij kan opkomen voor zijn eigen rechten en behoeften. </a:t>
            </a:r>
          </a:p>
          <a:p>
            <a:endParaRPr lang="nl-NL" b="1" dirty="0" smtClean="0">
              <a:latin typeface="Book Antiqua" panose="02040602050305030304" pitchFamily="18" charset="0"/>
            </a:endParaRPr>
          </a:p>
          <a:p>
            <a:r>
              <a:rPr lang="nl-NL" b="1" dirty="0" smtClean="0">
                <a:solidFill>
                  <a:srgbClr val="FFFF00"/>
                </a:solidFill>
                <a:latin typeface="Book Antiqua" panose="02040602050305030304" pitchFamily="18" charset="0"/>
              </a:rPr>
              <a:t>Acceptatie</a:t>
            </a:r>
            <a:endParaRPr lang="nl-NL" b="1" dirty="0">
              <a:solidFill>
                <a:srgbClr val="FFFF00"/>
              </a:solidFill>
              <a:latin typeface="Book Antiqua" panose="02040602050305030304" pitchFamily="18" charset="0"/>
            </a:endParaRPr>
          </a:p>
          <a:p>
            <a:r>
              <a:rPr lang="nl-NL" dirty="0">
                <a:latin typeface="Book Antiqua" panose="02040602050305030304" pitchFamily="18" charset="0"/>
              </a:rPr>
              <a:t>Voor de meeste mensen is kennen en begrijpen van een handicap geen enkel probleem. Het aanvaarden ervan, en het behouden van een positief zelfbeeld na het besef een handicap te hebben is daarentegen voor velen niet gemakkelijk. Psycho-educatie geeft de handvatten om de persoon te begeleiden in een constructief verwerkingsproces, waarbij psychotherapie beschikbaar is wanneer hij hierbij vast komt te zitten. </a:t>
            </a:r>
          </a:p>
          <a:p>
            <a:endParaRPr lang="nl-NL" b="1" dirty="0" smtClean="0">
              <a:latin typeface="Book Antiqua" panose="02040602050305030304" pitchFamily="18" charset="0"/>
            </a:endParaRPr>
          </a:p>
          <a:p>
            <a:r>
              <a:rPr lang="nl-NL" b="1" dirty="0" smtClean="0">
                <a:solidFill>
                  <a:srgbClr val="FFFF00"/>
                </a:solidFill>
                <a:latin typeface="Book Antiqua" panose="02040602050305030304" pitchFamily="18" charset="0"/>
              </a:rPr>
              <a:t>Handelen</a:t>
            </a:r>
            <a:endParaRPr lang="nl-NL" b="1" dirty="0">
              <a:solidFill>
                <a:srgbClr val="FFFF00"/>
              </a:solidFill>
              <a:latin typeface="Book Antiqua" panose="02040602050305030304" pitchFamily="18" charset="0"/>
            </a:endParaRPr>
          </a:p>
          <a:p>
            <a:r>
              <a:rPr lang="nl-NL" dirty="0">
                <a:latin typeface="Book Antiqua" panose="02040602050305030304" pitchFamily="18" charset="0"/>
              </a:rPr>
              <a:t>Om de doelen van de psycho-educatie-methodiek te bereiken dient er op maat van de persoon en diens leven gewerkt worden. De vertaling van algemene principes naar het </a:t>
            </a:r>
            <a:r>
              <a:rPr lang="nl-NL" sz="2000" dirty="0">
                <a:latin typeface="Book Antiqua" panose="02040602050305030304" pitchFamily="18" charset="0"/>
              </a:rPr>
              <a:t>leven van de persoon en de toepassing ervan is vaak de grootste uitdaging in het proces. </a:t>
            </a:r>
          </a:p>
        </p:txBody>
      </p:sp>
      <p:sp>
        <p:nvSpPr>
          <p:cNvPr id="4" name="Tekstvak 3"/>
          <p:cNvSpPr txBox="1"/>
          <p:nvPr/>
        </p:nvSpPr>
        <p:spPr>
          <a:xfrm>
            <a:off x="369275" y="381160"/>
            <a:ext cx="6139543" cy="400110"/>
          </a:xfrm>
          <a:prstGeom prst="rect">
            <a:avLst/>
          </a:prstGeom>
          <a:noFill/>
        </p:spPr>
        <p:txBody>
          <a:bodyPr wrap="square" rtlCol="0">
            <a:spAutoFit/>
          </a:bodyPr>
          <a:lstStyle/>
          <a:p>
            <a:r>
              <a:rPr lang="nl-NL" sz="2000" dirty="0" smtClean="0">
                <a:solidFill>
                  <a:srgbClr val="FFFF00"/>
                </a:solidFill>
                <a:latin typeface="Book Antiqua" panose="02040602050305030304" pitchFamily="18" charset="0"/>
              </a:rPr>
              <a:t>NB: Psycho- educatie</a:t>
            </a:r>
            <a:endParaRPr lang="nl-NL" sz="2000" dirty="0">
              <a:solidFill>
                <a:srgbClr val="FFFF00"/>
              </a:solidFill>
              <a:latin typeface="Book Antiqua" panose="02040602050305030304" pitchFamily="18" charset="0"/>
            </a:endParaRPr>
          </a:p>
        </p:txBody>
      </p:sp>
      <p:sp>
        <p:nvSpPr>
          <p:cNvPr id="5" name="Rechthoek 4"/>
          <p:cNvSpPr/>
          <p:nvPr/>
        </p:nvSpPr>
        <p:spPr>
          <a:xfrm>
            <a:off x="9307416" y="514197"/>
            <a:ext cx="1989647" cy="369332"/>
          </a:xfrm>
          <a:prstGeom prst="rect">
            <a:avLst/>
          </a:prstGeom>
        </p:spPr>
        <p:txBody>
          <a:bodyPr wrap="none">
            <a:spAutoFit/>
          </a:bodyPr>
          <a:lstStyle/>
          <a:p>
            <a:r>
              <a:rPr lang="nl-NL" dirty="0">
                <a:solidFill>
                  <a:srgbClr val="FFFF00"/>
                </a:solidFill>
                <a:latin typeface="Book Antiqua" panose="02040602050305030304" pitchFamily="18" charset="0"/>
              </a:rPr>
              <a:t>2. Psychotherapie</a:t>
            </a:r>
          </a:p>
        </p:txBody>
      </p:sp>
    </p:spTree>
    <p:extLst>
      <p:ext uri="{BB962C8B-B14F-4D97-AF65-F5344CB8AC3E}">
        <p14:creationId xmlns:p14="http://schemas.microsoft.com/office/powerpoint/2010/main" val="340851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26814" y="1676453"/>
            <a:ext cx="9875520" cy="646331"/>
          </a:xfrm>
          <a:prstGeom prst="rect">
            <a:avLst/>
          </a:prstGeom>
        </p:spPr>
        <p:txBody>
          <a:bodyPr wrap="square">
            <a:spAutoFit/>
          </a:bodyPr>
          <a:lstStyle/>
          <a:p>
            <a:r>
              <a:rPr lang="nl-NL" b="1" u="sng" dirty="0" smtClean="0">
                <a:latin typeface="Book Antiqua" panose="02040602050305030304" pitchFamily="18" charset="0"/>
              </a:rPr>
              <a:t>Genezing</a:t>
            </a:r>
            <a:r>
              <a:rPr lang="nl-NL" dirty="0" smtClean="0">
                <a:latin typeface="Book Antiqua" panose="02040602050305030304" pitchFamily="18" charset="0"/>
              </a:rPr>
              <a:t> (</a:t>
            </a:r>
            <a:r>
              <a:rPr lang="nl-NL" i="1" dirty="0" smtClean="0">
                <a:latin typeface="Book Antiqua" panose="02040602050305030304" pitchFamily="18" charset="0"/>
              </a:rPr>
              <a:t>curatie</a:t>
            </a:r>
            <a:r>
              <a:rPr lang="nl-NL" dirty="0">
                <a:latin typeface="Book Antiqua" panose="02040602050305030304" pitchFamily="18" charset="0"/>
              </a:rPr>
              <a:t>) is het proces waarbij de verschijnselen van </a:t>
            </a:r>
            <a:r>
              <a:rPr lang="nl-NL" dirty="0" smtClean="0">
                <a:latin typeface="Book Antiqua" panose="02040602050305030304" pitchFamily="18" charset="0"/>
              </a:rPr>
              <a:t>een ziekte</a:t>
            </a:r>
            <a:r>
              <a:rPr lang="nl-NL" dirty="0">
                <a:latin typeface="Book Antiqua" panose="02040602050305030304" pitchFamily="18" charset="0"/>
              </a:rPr>
              <a:t>, spontaan of door een behandeling verdwijnen, waardoor de gezondheid hersteld </a:t>
            </a:r>
            <a:r>
              <a:rPr lang="nl-NL" dirty="0" smtClean="0">
                <a:latin typeface="Book Antiqua" panose="02040602050305030304" pitchFamily="18" charset="0"/>
              </a:rPr>
              <a:t>wordt.</a:t>
            </a:r>
            <a:endParaRPr lang="nl-NL" dirty="0">
              <a:latin typeface="Book Antiqua" panose="02040602050305030304" pitchFamily="18" charset="0"/>
            </a:endParaRPr>
          </a:p>
        </p:txBody>
      </p:sp>
      <p:sp>
        <p:nvSpPr>
          <p:cNvPr id="4" name="Rechthoek 3"/>
          <p:cNvSpPr/>
          <p:nvPr/>
        </p:nvSpPr>
        <p:spPr>
          <a:xfrm>
            <a:off x="526814" y="612503"/>
            <a:ext cx="10128178" cy="923330"/>
          </a:xfrm>
          <a:prstGeom prst="rect">
            <a:avLst/>
          </a:prstGeom>
        </p:spPr>
        <p:txBody>
          <a:bodyPr wrap="square">
            <a:spAutoFit/>
          </a:bodyPr>
          <a:lstStyle/>
          <a:p>
            <a:r>
              <a:rPr lang="nl-NL" u="sng" dirty="0" smtClean="0">
                <a:latin typeface="Book Antiqua" panose="02040602050305030304" pitchFamily="18" charset="0"/>
              </a:rPr>
              <a:t>Behandeling</a:t>
            </a:r>
            <a:r>
              <a:rPr lang="nl-NL" dirty="0" smtClean="0">
                <a:latin typeface="Book Antiqua" panose="02040602050305030304" pitchFamily="18" charset="0"/>
              </a:rPr>
              <a:t> is gericht </a:t>
            </a:r>
            <a:r>
              <a:rPr lang="nl-NL" dirty="0">
                <a:latin typeface="Book Antiqua" panose="02040602050305030304" pitchFamily="18" charset="0"/>
              </a:rPr>
              <a:t>op klinisch herstel. Bij behandeling veronderstelt men een stoornis en werkt men toe naar het terugdringen van die stoornis vooral door het verminderen van de symptomen. </a:t>
            </a:r>
          </a:p>
        </p:txBody>
      </p:sp>
      <p:sp>
        <p:nvSpPr>
          <p:cNvPr id="5" name="Rechthoek 4"/>
          <p:cNvSpPr/>
          <p:nvPr/>
        </p:nvSpPr>
        <p:spPr>
          <a:xfrm>
            <a:off x="526814" y="2652428"/>
            <a:ext cx="10128178" cy="646331"/>
          </a:xfrm>
          <a:prstGeom prst="rect">
            <a:avLst/>
          </a:prstGeom>
        </p:spPr>
        <p:txBody>
          <a:bodyPr wrap="square">
            <a:spAutoFit/>
          </a:bodyPr>
          <a:lstStyle/>
          <a:p>
            <a:r>
              <a:rPr lang="nl-NL" u="sng" dirty="0" smtClean="0">
                <a:latin typeface="Book Antiqua" panose="02040602050305030304" pitchFamily="18" charset="0"/>
              </a:rPr>
              <a:t>Herstelbenadering</a:t>
            </a:r>
            <a:r>
              <a:rPr lang="nl-NL" dirty="0">
                <a:latin typeface="Book Antiqua" panose="02040602050305030304" pitchFamily="18" charset="0"/>
              </a:rPr>
              <a:t> </a:t>
            </a:r>
            <a:r>
              <a:rPr lang="nl-NL" dirty="0" smtClean="0">
                <a:latin typeface="Book Antiqua" panose="02040602050305030304" pitchFamily="18" charset="0"/>
              </a:rPr>
              <a:t>is gericht </a:t>
            </a:r>
            <a:r>
              <a:rPr lang="nl-NL" dirty="0">
                <a:latin typeface="Book Antiqua" panose="02040602050305030304" pitchFamily="18" charset="0"/>
              </a:rPr>
              <a:t>op persoonlijk </a:t>
            </a:r>
            <a:r>
              <a:rPr lang="nl-NL" dirty="0" smtClean="0">
                <a:latin typeface="Book Antiqua" panose="02040602050305030304" pitchFamily="18" charset="0"/>
              </a:rPr>
              <a:t>herstel en benadrukt </a:t>
            </a:r>
            <a:r>
              <a:rPr lang="nl-NL" dirty="0">
                <a:latin typeface="Book Antiqua" panose="02040602050305030304" pitchFamily="18" charset="0"/>
              </a:rPr>
              <a:t>de eigen ervaring van de persoon die lijdt onder de psychische aandoening. </a:t>
            </a:r>
          </a:p>
        </p:txBody>
      </p:sp>
      <p:sp>
        <p:nvSpPr>
          <p:cNvPr id="7" name="Rectangle 2"/>
          <p:cNvSpPr>
            <a:spLocks noChangeArrowheads="1"/>
          </p:cNvSpPr>
          <p:nvPr/>
        </p:nvSpPr>
        <p:spPr bwMode="auto">
          <a:xfrm>
            <a:off x="526814" y="3445965"/>
            <a:ext cx="111513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NL" altLang="nl-NL" u="sng" dirty="0">
                <a:latin typeface="Book Antiqua" panose="02040602050305030304" pitchFamily="18" charset="0"/>
              </a:rPr>
              <a:t>F</a:t>
            </a:r>
            <a:r>
              <a:rPr kumimoji="0" lang="nl-NL" altLang="nl-NL" sz="1800" b="0" i="0" u="sng" strike="noStrike" cap="none" normalizeH="0" baseline="0" dirty="0" smtClean="0">
                <a:ln>
                  <a:noFill/>
                </a:ln>
                <a:solidFill>
                  <a:schemeClr val="tx1"/>
                </a:solidFill>
                <a:effectLst/>
                <a:latin typeface="Book Antiqua" panose="02040602050305030304" pitchFamily="18" charset="0"/>
              </a:rPr>
              <a:t>unctionele gezondheidspatronen </a:t>
            </a:r>
            <a:r>
              <a:rPr kumimoji="0" lang="nl-NL" altLang="nl-NL" sz="1800" b="0" i="0" u="none" strike="noStrike" cap="none" normalizeH="0" baseline="0" dirty="0" smtClean="0">
                <a:ln>
                  <a:noFill/>
                </a:ln>
                <a:solidFill>
                  <a:schemeClr val="tx1"/>
                </a:solidFill>
                <a:effectLst/>
                <a:latin typeface="Book Antiqua" panose="02040602050305030304" pitchFamily="18" charset="0"/>
              </a:rPr>
              <a:t>worden beïnvloed door lichamelijke,</a:t>
            </a:r>
            <a:r>
              <a:rPr kumimoji="0" lang="nl-NL" altLang="nl-NL" sz="1800" b="0" i="0" u="none" strike="noStrike" cap="none" normalizeH="0" dirty="0" smtClean="0">
                <a:ln>
                  <a:noFill/>
                </a:ln>
                <a:solidFill>
                  <a:schemeClr val="tx1"/>
                </a:solidFill>
                <a:effectLst/>
                <a:latin typeface="Book Antiqua" panose="02040602050305030304" pitchFamily="18" charset="0"/>
              </a:rPr>
              <a:t> </a:t>
            </a:r>
            <a:r>
              <a:rPr kumimoji="0" lang="nl-NL" altLang="nl-NL" sz="1800" b="0" i="0" u="none" strike="noStrike" cap="none" normalizeH="0" baseline="0" dirty="0" smtClean="0">
                <a:ln>
                  <a:noFill/>
                </a:ln>
                <a:solidFill>
                  <a:schemeClr val="tx1"/>
                </a:solidFill>
                <a:effectLst/>
                <a:latin typeface="Book Antiqua" panose="02040602050305030304" pitchFamily="18" charset="0"/>
              </a:rPr>
              <a:t>ontwikkelingsbepaalde, culturele,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smtClean="0">
                <a:ln>
                  <a:noFill/>
                </a:ln>
                <a:solidFill>
                  <a:schemeClr val="tx1"/>
                </a:solidFill>
                <a:effectLst/>
                <a:latin typeface="Book Antiqua" panose="02040602050305030304" pitchFamily="18" charset="0"/>
              </a:rPr>
              <a:t>sociale en spirituele factoren.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smtClean="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sng" strike="noStrike" cap="none" normalizeH="0" baseline="0" dirty="0" smtClean="0">
                <a:ln>
                  <a:noFill/>
                </a:ln>
                <a:solidFill>
                  <a:schemeClr val="tx1"/>
                </a:solidFill>
                <a:effectLst/>
                <a:latin typeface="Book Antiqua" panose="02040602050305030304" pitchFamily="18" charset="0"/>
              </a:rPr>
              <a:t>Dysfunctionele gezond­heidspatronen </a:t>
            </a:r>
            <a:r>
              <a:rPr kumimoji="0" lang="nl-NL" altLang="nl-NL" sz="1800" b="0" i="0" u="none" strike="noStrike" cap="none" normalizeH="0" baseline="0" dirty="0" smtClean="0">
                <a:ln>
                  <a:noFill/>
                </a:ln>
                <a:solidFill>
                  <a:schemeClr val="tx1"/>
                </a:solidFill>
                <a:effectLst/>
                <a:latin typeface="Book Antiqua" panose="02040602050305030304" pitchFamily="18" charset="0"/>
              </a:rPr>
              <a:t>kunnen</a:t>
            </a:r>
            <a:r>
              <a:rPr kumimoji="0" lang="nl-NL" altLang="nl-NL" sz="1800" b="0" i="0" u="none" strike="noStrike" cap="none" normalizeH="0" dirty="0" smtClean="0">
                <a:ln>
                  <a:noFill/>
                </a:ln>
                <a:solidFill>
                  <a:schemeClr val="tx1"/>
                </a:solidFill>
                <a:effectLst/>
                <a:latin typeface="Book Antiqua" panose="02040602050305030304" pitchFamily="18" charset="0"/>
              </a:rPr>
              <a:t> ontstaan door ziekte. Maar ook kunnen</a:t>
            </a:r>
            <a:endParaRPr kumimoji="0" lang="nl-NL" altLang="nl-NL" sz="1800" b="0" i="0" u="none" strike="noStrike" cap="none" normalizeH="0" baseline="0" dirty="0" smtClean="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dirty="0" smtClean="0">
                <a:ln>
                  <a:noFill/>
                </a:ln>
                <a:solidFill>
                  <a:schemeClr val="tx1"/>
                </a:solidFill>
                <a:effectLst/>
                <a:latin typeface="Book Antiqua" panose="02040602050305030304" pitchFamily="18" charset="0"/>
              </a:rPr>
              <a:t>dysfunctionele ge­zondheidspatronen tot ziekte leiden. </a:t>
            </a:r>
          </a:p>
        </p:txBody>
      </p:sp>
    </p:spTree>
    <p:extLst>
      <p:ext uri="{BB962C8B-B14F-4D97-AF65-F5344CB8AC3E}">
        <p14:creationId xmlns:p14="http://schemas.microsoft.com/office/powerpoint/2010/main" val="71847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487410" y="392980"/>
            <a:ext cx="7774972" cy="707886"/>
          </a:xfrm>
          <a:prstGeom prst="rect">
            <a:avLst/>
          </a:prstGeom>
          <a:noFill/>
        </p:spPr>
        <p:txBody>
          <a:bodyPr wrap="square" rtlCol="0">
            <a:spAutoFit/>
          </a:bodyPr>
          <a:lstStyle/>
          <a:p>
            <a:r>
              <a:rPr lang="nl-NL" sz="4000" b="1" u="sng" dirty="0" smtClean="0">
                <a:solidFill>
                  <a:srgbClr val="FFFF00"/>
                </a:solidFill>
                <a:latin typeface="Book Antiqua" panose="02040602050305030304" pitchFamily="18" charset="0"/>
              </a:rPr>
              <a:t>Soorten behandelingen</a:t>
            </a:r>
            <a:endParaRPr lang="nl-NL" sz="4000" b="1" u="sng" dirty="0">
              <a:solidFill>
                <a:srgbClr val="FFFF00"/>
              </a:solidFill>
              <a:latin typeface="Book Antiqua" panose="02040602050305030304" pitchFamily="18" charset="0"/>
            </a:endParaRPr>
          </a:p>
        </p:txBody>
      </p:sp>
      <p:sp>
        <p:nvSpPr>
          <p:cNvPr id="8" name="Titel 1"/>
          <p:cNvSpPr>
            <a:spLocks noGrp="1"/>
          </p:cNvSpPr>
          <p:nvPr>
            <p:ph idx="1"/>
          </p:nvPr>
        </p:nvSpPr>
        <p:spPr>
          <a:xfrm>
            <a:off x="487410" y="1628784"/>
            <a:ext cx="11039898" cy="4571365"/>
          </a:xfrm>
        </p:spPr>
        <p:txBody>
          <a:bodyPr>
            <a:normAutofit/>
          </a:bodyPr>
          <a:lstStyle/>
          <a:p>
            <a:pPr marL="0" indent="0">
              <a:buNone/>
            </a:pPr>
            <a:r>
              <a:rPr lang="nl-NL" sz="3200" dirty="0">
                <a:latin typeface="Book Antiqua" panose="02040602050305030304" pitchFamily="18" charset="0"/>
              </a:rPr>
              <a:t>1. </a:t>
            </a:r>
            <a:r>
              <a:rPr lang="nl-NL" sz="3200" dirty="0" smtClean="0">
                <a:latin typeface="Book Antiqua" panose="02040602050305030304" pitchFamily="18" charset="0"/>
              </a:rPr>
              <a:t>Biologische Therapie</a:t>
            </a:r>
            <a:endParaRPr lang="nl-NL" sz="3200" dirty="0">
              <a:latin typeface="Book Antiqua" panose="02040602050305030304" pitchFamily="18" charset="0"/>
            </a:endParaRPr>
          </a:p>
          <a:p>
            <a:pPr marL="0" indent="0">
              <a:buNone/>
            </a:pPr>
            <a:endParaRPr lang="nl-NL" sz="3200" dirty="0">
              <a:latin typeface="Book Antiqua" panose="02040602050305030304" pitchFamily="18" charset="0"/>
            </a:endParaRPr>
          </a:p>
          <a:p>
            <a:pPr marL="0" indent="0">
              <a:buNone/>
            </a:pPr>
            <a:r>
              <a:rPr lang="nl-NL" sz="3200" dirty="0">
                <a:latin typeface="Book Antiqua" panose="02040602050305030304" pitchFamily="18" charset="0"/>
              </a:rPr>
              <a:t>2. </a:t>
            </a:r>
            <a:r>
              <a:rPr lang="nl-NL" sz="3200" dirty="0" smtClean="0">
                <a:latin typeface="Book Antiqua" panose="02040602050305030304" pitchFamily="18" charset="0"/>
              </a:rPr>
              <a:t>Psychotherapie</a:t>
            </a:r>
            <a:endParaRPr lang="nl-NL" sz="3200" dirty="0">
              <a:latin typeface="Book Antiqua" panose="02040602050305030304" pitchFamily="18" charset="0"/>
            </a:endParaRPr>
          </a:p>
          <a:p>
            <a:endParaRPr lang="nl-NL" sz="3200" dirty="0">
              <a:latin typeface="Book Antiqua" panose="02040602050305030304" pitchFamily="18" charset="0"/>
            </a:endParaRPr>
          </a:p>
          <a:p>
            <a:pPr marL="0" indent="0">
              <a:buNone/>
            </a:pPr>
            <a:r>
              <a:rPr lang="nl-NL" sz="3200" dirty="0">
                <a:latin typeface="Book Antiqua" panose="02040602050305030304" pitchFamily="18" charset="0"/>
              </a:rPr>
              <a:t>3. </a:t>
            </a:r>
            <a:r>
              <a:rPr lang="nl-NL" sz="3200" dirty="0" smtClean="0">
                <a:latin typeface="Book Antiqua" panose="02040602050305030304" pitchFamily="18" charset="0"/>
              </a:rPr>
              <a:t>Rehabilitatie/ Revalidatie</a:t>
            </a:r>
          </a:p>
          <a:p>
            <a:pPr marL="0" indent="0">
              <a:buNone/>
            </a:pPr>
            <a:endParaRPr lang="nl-NL" sz="8600" dirty="0">
              <a:latin typeface="Book Antiqua" panose="02040602050305030304" pitchFamily="18" charset="0"/>
            </a:endParaRPr>
          </a:p>
          <a:p>
            <a:pPr marL="0" indent="0">
              <a:buNone/>
            </a:pPr>
            <a:endParaRPr lang="nl-NL" sz="8600" dirty="0">
              <a:latin typeface="Book Antiqua" panose="02040602050305030304" pitchFamily="18" charset="0"/>
            </a:endParaRPr>
          </a:p>
          <a:p>
            <a:endParaRPr lang="nl-NL" sz="2800" dirty="0">
              <a:latin typeface="Book Antiqua" panose="02040602050305030304" pitchFamily="18" charset="0"/>
            </a:endParaRPr>
          </a:p>
        </p:txBody>
      </p:sp>
      <p:sp>
        <p:nvSpPr>
          <p:cNvPr id="10" name="Titel 1"/>
          <p:cNvSpPr txBox="1">
            <a:spLocks/>
          </p:cNvSpPr>
          <p:nvPr/>
        </p:nvSpPr>
        <p:spPr>
          <a:xfrm>
            <a:off x="8478362" y="265043"/>
            <a:ext cx="3713638" cy="42796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nl-NL" sz="1400" smtClean="0"/>
              <a:t>Behandelmethodieken</a:t>
            </a:r>
            <a:endParaRPr lang="nl-NL" sz="1400"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7817" y="800104"/>
            <a:ext cx="4210595" cy="5612723"/>
          </a:xfrm>
          <a:prstGeom prst="rect">
            <a:avLst/>
          </a:prstGeom>
        </p:spPr>
      </p:pic>
    </p:spTree>
    <p:extLst>
      <p:ext uri="{BB962C8B-B14F-4D97-AF65-F5344CB8AC3E}">
        <p14:creationId xmlns:p14="http://schemas.microsoft.com/office/powerpoint/2010/main" val="233748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262551" y="693005"/>
            <a:ext cx="7921454" cy="584775"/>
          </a:xfrm>
          <a:prstGeom prst="rect">
            <a:avLst/>
          </a:prstGeom>
        </p:spPr>
        <p:txBody>
          <a:bodyPr wrap="square">
            <a:spAutoFit/>
          </a:bodyPr>
          <a:lstStyle/>
          <a:p>
            <a:r>
              <a:rPr lang="nl-NL" sz="3200" dirty="0" smtClean="0">
                <a:solidFill>
                  <a:srgbClr val="FFFF00"/>
                </a:solidFill>
                <a:latin typeface="Book Antiqua" panose="02040602050305030304" pitchFamily="18" charset="0"/>
              </a:rPr>
              <a:t> </a:t>
            </a:r>
            <a:endParaRPr lang="nl-NL" sz="3200" u="sng" dirty="0">
              <a:solidFill>
                <a:srgbClr val="FFFF00"/>
              </a:solidFill>
            </a:endParaRPr>
          </a:p>
        </p:txBody>
      </p:sp>
      <p:sp>
        <p:nvSpPr>
          <p:cNvPr id="9" name="Titel 1"/>
          <p:cNvSpPr txBox="1">
            <a:spLocks/>
          </p:cNvSpPr>
          <p:nvPr/>
        </p:nvSpPr>
        <p:spPr>
          <a:xfrm>
            <a:off x="8478362" y="265043"/>
            <a:ext cx="3713638" cy="427962"/>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a:lstStyle>
          <a:p>
            <a:r>
              <a:rPr lang="nl-NL" sz="1400" dirty="0" smtClean="0">
                <a:latin typeface="Book Antiqua" panose="02040602050305030304" pitchFamily="18" charset="0"/>
              </a:rPr>
              <a:t>Behandelmethodieken</a:t>
            </a:r>
            <a:endParaRPr lang="nl-NL" sz="1400" dirty="0">
              <a:latin typeface="Book Antiqua" panose="02040602050305030304" pitchFamily="18" charset="0"/>
            </a:endParaRPr>
          </a:p>
        </p:txBody>
      </p:sp>
      <p:sp>
        <p:nvSpPr>
          <p:cNvPr id="3" name="Rechthoek 2"/>
          <p:cNvSpPr/>
          <p:nvPr/>
        </p:nvSpPr>
        <p:spPr>
          <a:xfrm>
            <a:off x="627017" y="908448"/>
            <a:ext cx="6875078" cy="707886"/>
          </a:xfrm>
          <a:prstGeom prst="rect">
            <a:avLst/>
          </a:prstGeom>
        </p:spPr>
        <p:txBody>
          <a:bodyPr wrap="square">
            <a:spAutoFit/>
          </a:bodyPr>
          <a:lstStyle/>
          <a:p>
            <a:r>
              <a:rPr lang="nl-NL" sz="4000" dirty="0">
                <a:solidFill>
                  <a:srgbClr val="FFFF00"/>
                </a:solidFill>
                <a:latin typeface="Book Antiqua" panose="02040602050305030304" pitchFamily="18" charset="0"/>
              </a:rPr>
              <a:t>1. Biologische Therapie</a:t>
            </a:r>
          </a:p>
        </p:txBody>
      </p:sp>
      <p:sp>
        <p:nvSpPr>
          <p:cNvPr id="4" name="Rechthoek 3"/>
          <p:cNvSpPr/>
          <p:nvPr/>
        </p:nvSpPr>
        <p:spPr>
          <a:xfrm>
            <a:off x="465489" y="1693315"/>
            <a:ext cx="10358845" cy="1569660"/>
          </a:xfrm>
          <a:prstGeom prst="rect">
            <a:avLst/>
          </a:prstGeom>
        </p:spPr>
        <p:txBody>
          <a:bodyPr wrap="square">
            <a:spAutoFit/>
          </a:bodyPr>
          <a:lstStyle/>
          <a:p>
            <a:r>
              <a:rPr lang="nl-NL" sz="2400" dirty="0" smtClean="0">
                <a:latin typeface="Book Antiqua" panose="02040602050305030304" pitchFamily="18" charset="0"/>
              </a:rPr>
              <a:t>Biologische psychiatrie </a:t>
            </a:r>
            <a:r>
              <a:rPr lang="nl-NL" sz="2400" dirty="0">
                <a:latin typeface="Book Antiqua" panose="02040602050305030304" pitchFamily="18" charset="0"/>
              </a:rPr>
              <a:t>stelt dat aan de meeste of zelfs alle psychiatrische ziekten een pathologisch proces in de hersenen ten grondslag ligt. Het onderliggende filosofische standpunt </a:t>
            </a:r>
            <a:r>
              <a:rPr lang="nl-NL" sz="2400" dirty="0" smtClean="0">
                <a:latin typeface="Book Antiqua" panose="02040602050305030304" pitchFamily="18" charset="0"/>
              </a:rPr>
              <a:t>is dat </a:t>
            </a:r>
            <a:r>
              <a:rPr lang="nl-NL" sz="2400" dirty="0">
                <a:latin typeface="Book Antiqua" panose="02040602050305030304" pitchFamily="18" charset="0"/>
              </a:rPr>
              <a:t>de geest zich alleen manifesteert dankzij onderliggende fysieke </a:t>
            </a:r>
            <a:r>
              <a:rPr lang="nl-NL" sz="2400" dirty="0" smtClean="0">
                <a:latin typeface="Book Antiqua" panose="02040602050305030304" pitchFamily="18" charset="0"/>
              </a:rPr>
              <a:t>structuren : de hersenen</a:t>
            </a:r>
            <a:endParaRPr lang="nl-NL" sz="2400" dirty="0">
              <a:latin typeface="Book Antiqua" panose="02040602050305030304" pitchFamily="18" charset="0"/>
            </a:endParaRPr>
          </a:p>
        </p:txBody>
      </p:sp>
      <p:sp>
        <p:nvSpPr>
          <p:cNvPr id="6" name="Rechthoek 5"/>
          <p:cNvSpPr/>
          <p:nvPr/>
        </p:nvSpPr>
        <p:spPr>
          <a:xfrm>
            <a:off x="479755" y="3550425"/>
            <a:ext cx="11237628" cy="1569660"/>
          </a:xfrm>
          <a:prstGeom prst="rect">
            <a:avLst/>
          </a:prstGeom>
        </p:spPr>
        <p:txBody>
          <a:bodyPr wrap="square">
            <a:spAutoFit/>
          </a:bodyPr>
          <a:lstStyle/>
          <a:p>
            <a:r>
              <a:rPr lang="nl-NL" sz="2400" dirty="0" smtClean="0">
                <a:latin typeface="Book Antiqua" panose="02040602050305030304" pitchFamily="18" charset="0"/>
              </a:rPr>
              <a:t>In </a:t>
            </a:r>
            <a:r>
              <a:rPr lang="nl-NL" sz="2400" dirty="0">
                <a:latin typeface="Book Antiqua" panose="02040602050305030304" pitchFamily="18" charset="0"/>
              </a:rPr>
              <a:t>praktische </a:t>
            </a:r>
            <a:r>
              <a:rPr lang="nl-NL" sz="2400" dirty="0" smtClean="0">
                <a:latin typeface="Book Antiqua" panose="02040602050305030304" pitchFamily="18" charset="0"/>
              </a:rPr>
              <a:t>zin is </a:t>
            </a:r>
            <a:r>
              <a:rPr lang="nl-NL" sz="2400" dirty="0">
                <a:latin typeface="Book Antiqua" panose="02040602050305030304" pitchFamily="18" charset="0"/>
              </a:rPr>
              <a:t>een aantal belangrijke successen geboekt bij de behandeling met medicamenten van de belangrijkste 'grote' psychiatrische ziekten, </a:t>
            </a:r>
            <a:r>
              <a:rPr lang="nl-NL" sz="2400" dirty="0" smtClean="0">
                <a:latin typeface="Book Antiqua" panose="02040602050305030304" pitchFamily="18" charset="0"/>
              </a:rPr>
              <a:t>depressie en </a:t>
            </a:r>
            <a:r>
              <a:rPr lang="nl-NL" sz="2400" dirty="0">
                <a:latin typeface="Book Antiqua" panose="02040602050305030304" pitchFamily="18" charset="0"/>
              </a:rPr>
              <a:t>schizofrenie. De symptomen van deze beide aandoeningen kunnen tegenwoordig met vrij grote effectiviteit worden </a:t>
            </a:r>
            <a:r>
              <a:rPr lang="nl-NL" sz="2400" dirty="0" smtClean="0">
                <a:latin typeface="Book Antiqua" panose="02040602050305030304" pitchFamily="18" charset="0"/>
              </a:rPr>
              <a:t>bestreden</a:t>
            </a:r>
            <a:r>
              <a:rPr lang="nl-NL" sz="2400" dirty="0">
                <a:latin typeface="Book Antiqua" panose="02040602050305030304" pitchFamily="18" charset="0"/>
              </a:rPr>
              <a:t>.</a:t>
            </a:r>
          </a:p>
        </p:txBody>
      </p:sp>
    </p:spTree>
    <p:extLst>
      <p:ext uri="{BB962C8B-B14F-4D97-AF65-F5344CB8AC3E}">
        <p14:creationId xmlns:p14="http://schemas.microsoft.com/office/powerpoint/2010/main" val="213614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9142854" y="383569"/>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4" name="Rechthoek 3"/>
          <p:cNvSpPr/>
          <p:nvPr/>
        </p:nvSpPr>
        <p:spPr>
          <a:xfrm>
            <a:off x="336883" y="900616"/>
            <a:ext cx="11174244" cy="1015663"/>
          </a:xfrm>
          <a:prstGeom prst="rect">
            <a:avLst/>
          </a:prstGeom>
        </p:spPr>
        <p:txBody>
          <a:bodyPr wrap="square">
            <a:spAutoFit/>
          </a:bodyPr>
          <a:lstStyle/>
          <a:p>
            <a:r>
              <a:rPr lang="nl-NL" sz="2000" dirty="0">
                <a:latin typeface="Book Antiqua" panose="02040602050305030304" pitchFamily="18" charset="0"/>
              </a:rPr>
              <a:t>Psychiatrische medicatie wordt voorgeschreven wanneer de oorzaak van de klachten primair biologisch is, zoals bij ADHD en schizofrenie, maar wordt soms ook als een steuntje in de rug gebruikt, bijvoorbeeld in het geval van </a:t>
            </a:r>
            <a:r>
              <a:rPr lang="nl-NL" sz="2000" i="1" dirty="0">
                <a:latin typeface="Book Antiqua" panose="02040602050305030304" pitchFamily="18" charset="0"/>
              </a:rPr>
              <a:t>kalmeringsmiddelen</a:t>
            </a:r>
            <a:r>
              <a:rPr lang="nl-NL" sz="2000" dirty="0">
                <a:latin typeface="Book Antiqua" panose="02040602050305030304" pitchFamily="18" charset="0"/>
              </a:rPr>
              <a:t> en in sommige gevallen antidepressiva.</a:t>
            </a:r>
          </a:p>
        </p:txBody>
      </p:sp>
      <p:sp>
        <p:nvSpPr>
          <p:cNvPr id="5" name="Tekstvak 4"/>
          <p:cNvSpPr txBox="1"/>
          <p:nvPr/>
        </p:nvSpPr>
        <p:spPr>
          <a:xfrm>
            <a:off x="336883" y="2013328"/>
            <a:ext cx="10750731" cy="4493538"/>
          </a:xfrm>
          <a:prstGeom prst="rect">
            <a:avLst/>
          </a:prstGeom>
          <a:noFill/>
        </p:spPr>
        <p:txBody>
          <a:bodyPr wrap="square" rtlCol="0">
            <a:spAutoFit/>
          </a:bodyPr>
          <a:lstStyle/>
          <a:p>
            <a:endParaRPr lang="nl-NL" dirty="0" smtClean="0"/>
          </a:p>
          <a:p>
            <a:r>
              <a:rPr lang="nl-NL" sz="2400" u="sng" dirty="0" smtClean="0">
                <a:solidFill>
                  <a:srgbClr val="FFFF00"/>
                </a:solidFill>
                <a:latin typeface="Book Antiqua" panose="02040602050305030304" pitchFamily="18" charset="0"/>
              </a:rPr>
              <a:t>Soorten medicamenten in de psychiatrie</a:t>
            </a:r>
          </a:p>
          <a:p>
            <a:endParaRPr lang="nl-NL" u="sng" dirty="0">
              <a:solidFill>
                <a:srgbClr val="FFFF00"/>
              </a:solidFill>
              <a:latin typeface="Book Antiqua" panose="02040602050305030304" pitchFamily="18" charset="0"/>
            </a:endParaRPr>
          </a:p>
          <a:p>
            <a:pPr marL="342900" indent="-342900">
              <a:buAutoNum type="arabicPeriod"/>
            </a:pPr>
            <a:r>
              <a:rPr lang="nl-NL" sz="2000" u="sng" dirty="0" smtClean="0">
                <a:latin typeface="Book Antiqua" panose="02040602050305030304" pitchFamily="18" charset="0"/>
              </a:rPr>
              <a:t>Antidepressiva</a:t>
            </a:r>
            <a:r>
              <a:rPr lang="nl-NL" sz="2000" dirty="0" smtClean="0">
                <a:latin typeface="Book Antiqua" panose="02040602050305030304" pitchFamily="18" charset="0"/>
              </a:rPr>
              <a:t> </a:t>
            </a:r>
            <a:r>
              <a:rPr lang="nl-NL" sz="2000" dirty="0">
                <a:latin typeface="Book Antiqua" panose="02040602050305030304" pitchFamily="18" charset="0"/>
              </a:rPr>
              <a:t>zijn medicijnen die gebruikt worden om de symptomen van een </a:t>
            </a:r>
            <a:r>
              <a:rPr lang="nl-NL" sz="2000" i="1" dirty="0">
                <a:latin typeface="Book Antiqua" panose="02040602050305030304" pitchFamily="18" charset="0"/>
              </a:rPr>
              <a:t>depressie</a:t>
            </a:r>
            <a:r>
              <a:rPr lang="nl-NL" sz="2000" dirty="0">
                <a:latin typeface="Book Antiqua" panose="02040602050305030304" pitchFamily="18" charset="0"/>
              </a:rPr>
              <a:t> te verminderen/weg te nemen. Daarnaast worden ze soms ingezet bij diverse </a:t>
            </a:r>
            <a:r>
              <a:rPr lang="nl-NL" sz="2000" i="1" dirty="0">
                <a:latin typeface="Book Antiqua" panose="02040602050305030304" pitchFamily="18" charset="0"/>
              </a:rPr>
              <a:t>angststoornissen</a:t>
            </a:r>
            <a:r>
              <a:rPr lang="nl-NL" sz="2000" dirty="0" smtClean="0">
                <a:latin typeface="Book Antiqua" panose="02040602050305030304" pitchFamily="18" charset="0"/>
              </a:rPr>
              <a:t>.</a:t>
            </a:r>
          </a:p>
          <a:p>
            <a:pPr marL="342900" indent="-342900">
              <a:buAutoNum type="arabicPeriod"/>
            </a:pPr>
            <a:endParaRPr lang="nl-NL" u="sng" dirty="0">
              <a:solidFill>
                <a:srgbClr val="FFFF00"/>
              </a:solidFill>
              <a:latin typeface="Book Antiqua" panose="02040602050305030304" pitchFamily="18" charset="0"/>
            </a:endParaRPr>
          </a:p>
          <a:p>
            <a:pPr marL="342900" indent="-342900">
              <a:buAutoNum type="arabicPeriod"/>
            </a:pPr>
            <a:r>
              <a:rPr lang="nl-NL" sz="2000" u="sng" dirty="0">
                <a:latin typeface="Book Antiqua" panose="02040602050305030304" pitchFamily="18" charset="0"/>
              </a:rPr>
              <a:t>Antipsychotica</a:t>
            </a:r>
            <a:r>
              <a:rPr lang="nl-NL" sz="2000" dirty="0">
                <a:latin typeface="Book Antiqua" panose="02040602050305030304" pitchFamily="18" charset="0"/>
              </a:rPr>
              <a:t> zijn medicijnen die </a:t>
            </a:r>
            <a:r>
              <a:rPr lang="nl-NL" sz="2000" i="1" dirty="0">
                <a:latin typeface="Book Antiqua" panose="02040602050305030304" pitchFamily="18" charset="0"/>
              </a:rPr>
              <a:t>psychotische verschijnselen</a:t>
            </a:r>
            <a:r>
              <a:rPr lang="nl-NL" sz="2000" dirty="0">
                <a:latin typeface="Book Antiqua" panose="02040602050305030304" pitchFamily="18" charset="0"/>
              </a:rPr>
              <a:t> onderdrukken. </a:t>
            </a:r>
            <a:endParaRPr lang="nl-NL" sz="2000" dirty="0" smtClean="0">
              <a:latin typeface="Book Antiqua" panose="02040602050305030304" pitchFamily="18" charset="0"/>
            </a:endParaRPr>
          </a:p>
          <a:p>
            <a:pPr marL="342900" indent="-342900">
              <a:buAutoNum type="arabicPeriod"/>
            </a:pPr>
            <a:endParaRPr lang="nl-NL" sz="2000" u="sng" dirty="0" smtClean="0">
              <a:solidFill>
                <a:srgbClr val="FFFF00"/>
              </a:solidFill>
              <a:latin typeface="Book Antiqua" panose="02040602050305030304" pitchFamily="18" charset="0"/>
            </a:endParaRPr>
          </a:p>
          <a:p>
            <a:endParaRPr lang="nl-NL" dirty="0">
              <a:latin typeface="Book Antiqua" panose="02040602050305030304" pitchFamily="18" charset="0"/>
            </a:endParaRPr>
          </a:p>
          <a:p>
            <a:endParaRPr lang="nl-NL" dirty="0" smtClean="0">
              <a:latin typeface="Book Antiqua" panose="02040602050305030304" pitchFamily="18" charset="0"/>
            </a:endParaRPr>
          </a:p>
          <a:p>
            <a:endParaRPr lang="nl-NL" dirty="0">
              <a:latin typeface="Book Antiqua" panose="02040602050305030304" pitchFamily="18" charset="0"/>
            </a:endParaRPr>
          </a:p>
          <a:p>
            <a:endParaRPr lang="nl-NL" dirty="0" smtClean="0">
              <a:latin typeface="Book Antiqua" panose="02040602050305030304" pitchFamily="18" charset="0"/>
            </a:endParaRPr>
          </a:p>
          <a:p>
            <a:endParaRPr lang="nl-NL" dirty="0">
              <a:latin typeface="Book Antiqua" panose="02040602050305030304" pitchFamily="18" charset="0"/>
            </a:endParaRPr>
          </a:p>
          <a:p>
            <a:endParaRPr lang="nl-NL" dirty="0">
              <a:latin typeface="Book Antiqua" panose="02040602050305030304" pitchFamily="18" charset="0"/>
            </a:endParaRPr>
          </a:p>
        </p:txBody>
      </p:sp>
      <p:sp>
        <p:nvSpPr>
          <p:cNvPr id="6" name="Rechthoek 5"/>
          <p:cNvSpPr/>
          <p:nvPr/>
        </p:nvSpPr>
        <p:spPr>
          <a:xfrm>
            <a:off x="336884" y="4456336"/>
            <a:ext cx="11174244" cy="1323439"/>
          </a:xfrm>
          <a:prstGeom prst="rect">
            <a:avLst/>
          </a:prstGeom>
        </p:spPr>
        <p:txBody>
          <a:bodyPr wrap="square">
            <a:spAutoFit/>
          </a:bodyPr>
          <a:lstStyle/>
          <a:p>
            <a:r>
              <a:rPr lang="nl-NL" sz="2000" dirty="0" smtClean="0">
                <a:latin typeface="Book Antiqua" panose="02040602050305030304" pitchFamily="18" charset="0"/>
              </a:rPr>
              <a:t> 3.  </a:t>
            </a:r>
            <a:r>
              <a:rPr lang="nl-NL" sz="2000" u="sng" dirty="0" smtClean="0">
                <a:latin typeface="Book Antiqua" panose="02040602050305030304" pitchFamily="18" charset="0"/>
              </a:rPr>
              <a:t>Benzodiazepinen</a:t>
            </a:r>
            <a:r>
              <a:rPr lang="nl-NL" sz="2000" dirty="0" smtClean="0">
                <a:latin typeface="Book Antiqua" panose="02040602050305030304" pitchFamily="18" charset="0"/>
              </a:rPr>
              <a:t> (</a:t>
            </a:r>
            <a:r>
              <a:rPr lang="nl-NL" sz="2000" i="1" dirty="0" smtClean="0">
                <a:latin typeface="Book Antiqua" panose="02040602050305030304" pitchFamily="18" charset="0"/>
              </a:rPr>
              <a:t>kalmeringsmiddelen) </a:t>
            </a:r>
            <a:r>
              <a:rPr lang="nl-NL" sz="2000" dirty="0" smtClean="0">
                <a:latin typeface="Book Antiqua" panose="02040602050305030304" pitchFamily="18" charset="0"/>
              </a:rPr>
              <a:t>worden </a:t>
            </a:r>
            <a:r>
              <a:rPr lang="nl-NL" sz="2000" dirty="0">
                <a:latin typeface="Book Antiqua" panose="02040602050305030304" pitchFamily="18" charset="0"/>
              </a:rPr>
              <a:t>met name voorgeschreven wanneer </a:t>
            </a:r>
            <a:r>
              <a:rPr lang="nl-NL" sz="2000" dirty="0" smtClean="0">
                <a:latin typeface="Book Antiqua" panose="02040602050305030304" pitchFamily="18" charset="0"/>
              </a:rPr>
              <a:t>    </a:t>
            </a:r>
          </a:p>
          <a:p>
            <a:r>
              <a:rPr lang="nl-NL" sz="2000" dirty="0">
                <a:latin typeface="Book Antiqua" panose="02040602050305030304" pitchFamily="18" charset="0"/>
              </a:rPr>
              <a:t> </a:t>
            </a:r>
            <a:r>
              <a:rPr lang="nl-NL" sz="2000" dirty="0" smtClean="0">
                <a:latin typeface="Book Antiqua" panose="02040602050305030304" pitchFamily="18" charset="0"/>
              </a:rPr>
              <a:t>     men </a:t>
            </a:r>
            <a:r>
              <a:rPr lang="nl-NL" sz="2000" dirty="0">
                <a:latin typeface="Book Antiqua" panose="02040602050305030304" pitchFamily="18" charset="0"/>
              </a:rPr>
              <a:t>erg </a:t>
            </a:r>
            <a:r>
              <a:rPr lang="nl-NL" sz="2000" i="1" dirty="0">
                <a:latin typeface="Book Antiqua" panose="02040602050305030304" pitchFamily="18" charset="0"/>
              </a:rPr>
              <a:t>gespannen</a:t>
            </a:r>
            <a:r>
              <a:rPr lang="nl-NL" sz="2000" dirty="0">
                <a:latin typeface="Book Antiqua" panose="02040602050305030304" pitchFamily="18" charset="0"/>
              </a:rPr>
              <a:t> of </a:t>
            </a:r>
            <a:r>
              <a:rPr lang="nl-NL" sz="2000" i="1" dirty="0">
                <a:latin typeface="Book Antiqua" panose="02040602050305030304" pitchFamily="18" charset="0"/>
              </a:rPr>
              <a:t>angstig</a:t>
            </a:r>
            <a:r>
              <a:rPr lang="nl-NL" sz="2000" dirty="0">
                <a:latin typeface="Book Antiqua" panose="02040602050305030304" pitchFamily="18" charset="0"/>
              </a:rPr>
              <a:t> is, of wanneer men niet kan slapen. </a:t>
            </a:r>
          </a:p>
          <a:p>
            <a:endParaRPr lang="nl-NL" sz="2000" dirty="0" smtClean="0">
              <a:latin typeface="Book Antiqua" panose="02040602050305030304" pitchFamily="18" charset="0"/>
            </a:endParaRPr>
          </a:p>
          <a:p>
            <a:endParaRPr lang="nl-NL" sz="2000" dirty="0">
              <a:latin typeface="Book Antiqua" panose="02040602050305030304" pitchFamily="18" charset="0"/>
            </a:endParaRPr>
          </a:p>
        </p:txBody>
      </p:sp>
    </p:spTree>
    <p:extLst>
      <p:ext uri="{BB962C8B-B14F-4D97-AF65-F5344CB8AC3E}">
        <p14:creationId xmlns:p14="http://schemas.microsoft.com/office/powerpoint/2010/main" val="243461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391885" y="488072"/>
            <a:ext cx="3331029" cy="461665"/>
          </a:xfrm>
          <a:prstGeom prst="rect">
            <a:avLst/>
          </a:prstGeom>
        </p:spPr>
        <p:txBody>
          <a:bodyPr wrap="square">
            <a:spAutoFit/>
          </a:bodyPr>
          <a:lstStyle/>
          <a:p>
            <a:r>
              <a:rPr lang="nl-NL" sz="2400" u="sng" dirty="0" smtClean="0">
                <a:solidFill>
                  <a:srgbClr val="FFFF00"/>
                </a:solidFill>
                <a:latin typeface="Book Antiqua" panose="02040602050305030304" pitchFamily="18" charset="0"/>
              </a:rPr>
              <a:t>1. Antidepressiva </a:t>
            </a:r>
            <a:endParaRPr lang="nl-NL" sz="2400" dirty="0">
              <a:solidFill>
                <a:srgbClr val="FFFF00"/>
              </a:solidFill>
            </a:endParaRPr>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Rechthoek 4"/>
          <p:cNvSpPr/>
          <p:nvPr/>
        </p:nvSpPr>
        <p:spPr>
          <a:xfrm>
            <a:off x="391885" y="1295731"/>
            <a:ext cx="11286308" cy="3908762"/>
          </a:xfrm>
          <a:prstGeom prst="rect">
            <a:avLst/>
          </a:prstGeom>
        </p:spPr>
        <p:txBody>
          <a:bodyPr wrap="square">
            <a:spAutoFit/>
          </a:bodyPr>
          <a:lstStyle/>
          <a:p>
            <a:r>
              <a:rPr lang="nl-NL" sz="2000" u="sng" dirty="0" smtClean="0">
                <a:latin typeface="Book Antiqua" panose="02040602050305030304" pitchFamily="18" charset="0"/>
              </a:rPr>
              <a:t>Klassieke</a:t>
            </a:r>
            <a:r>
              <a:rPr lang="nl-NL" sz="2000" dirty="0" smtClean="0">
                <a:latin typeface="Book Antiqua" panose="02040602050305030304" pitchFamily="18" charset="0"/>
              </a:rPr>
              <a:t> </a:t>
            </a:r>
            <a:r>
              <a:rPr lang="nl-NL" sz="2000" dirty="0">
                <a:latin typeface="Book Antiqua" panose="02040602050305030304" pitchFamily="18" charset="0"/>
              </a:rPr>
              <a:t>antidepressiva zijn in de jaren vijftig ontdekt en ontwikkeld. De klassieke antidepressiva blijken uit onderzoek </a:t>
            </a:r>
            <a:r>
              <a:rPr lang="nl-NL" sz="2000" i="1" dirty="0">
                <a:latin typeface="Book Antiqua" panose="02040602050305030304" pitchFamily="18" charset="0"/>
              </a:rPr>
              <a:t>effectiever</a:t>
            </a:r>
            <a:r>
              <a:rPr lang="nl-NL" sz="2000" dirty="0">
                <a:latin typeface="Book Antiqua" panose="02040602050305030304" pitchFamily="18" charset="0"/>
              </a:rPr>
              <a:t> te zijn dan moderne antidepressiva. Toch geniet een modern antidepressivum meestal de voorkeur. Klassieke antidepressiva kunnen namelijk bij een </a:t>
            </a:r>
            <a:r>
              <a:rPr lang="nl-NL" sz="2000" i="1" dirty="0">
                <a:latin typeface="Book Antiqua" panose="02040602050305030304" pitchFamily="18" charset="0"/>
              </a:rPr>
              <a:t>overdosis</a:t>
            </a:r>
            <a:r>
              <a:rPr lang="nl-NL" sz="2000" dirty="0">
                <a:latin typeface="Book Antiqua" panose="02040602050305030304" pitchFamily="18" charset="0"/>
              </a:rPr>
              <a:t> </a:t>
            </a:r>
            <a:r>
              <a:rPr lang="nl-NL" sz="2000" i="1" dirty="0">
                <a:latin typeface="Book Antiqua" panose="02040602050305030304" pitchFamily="18" charset="0"/>
              </a:rPr>
              <a:t>levensgevaarlijk</a:t>
            </a:r>
            <a:r>
              <a:rPr lang="nl-NL" sz="2000" dirty="0">
                <a:latin typeface="Book Antiqua" panose="02040602050305030304" pitchFamily="18" charset="0"/>
              </a:rPr>
              <a:t> zijn</a:t>
            </a:r>
            <a:r>
              <a:rPr lang="nl-NL" sz="2000" dirty="0" smtClean="0">
                <a:latin typeface="Book Antiqua" panose="02040602050305030304" pitchFamily="18" charset="0"/>
              </a:rPr>
              <a:t>.</a:t>
            </a:r>
          </a:p>
          <a:p>
            <a:endParaRPr lang="nl-NL" dirty="0">
              <a:latin typeface="Book Antiqua" panose="02040602050305030304" pitchFamily="18" charset="0"/>
            </a:endParaRPr>
          </a:p>
          <a:p>
            <a:endParaRPr lang="nl-NL" dirty="0" smtClean="0">
              <a:latin typeface="Book Antiqua" panose="02040602050305030304" pitchFamily="18" charset="0"/>
            </a:endParaRPr>
          </a:p>
          <a:p>
            <a:r>
              <a:rPr lang="nl-NL" b="1" u="sng" dirty="0" smtClean="0">
                <a:solidFill>
                  <a:srgbClr val="FFFF00"/>
                </a:solidFill>
                <a:latin typeface="Book Antiqua" panose="02040602050305030304" pitchFamily="18" charset="0"/>
              </a:rPr>
              <a:t>Werking van </a:t>
            </a:r>
            <a:r>
              <a:rPr lang="nl-NL" b="1" u="sng" dirty="0">
                <a:solidFill>
                  <a:srgbClr val="FFFF00"/>
                </a:solidFill>
                <a:latin typeface="Book Antiqua" panose="02040602050305030304" pitchFamily="18" charset="0"/>
              </a:rPr>
              <a:t> </a:t>
            </a:r>
            <a:r>
              <a:rPr lang="nl-NL" b="1" u="sng" dirty="0" smtClean="0">
                <a:solidFill>
                  <a:srgbClr val="FFFF00"/>
                </a:solidFill>
                <a:latin typeface="Book Antiqua" panose="02040602050305030304" pitchFamily="18" charset="0"/>
              </a:rPr>
              <a:t>SSRI’S </a:t>
            </a:r>
            <a:r>
              <a:rPr lang="nl-NL" b="1" u="sng" dirty="0" smtClean="0">
                <a:latin typeface="Book Antiqua" panose="02040602050305030304" pitchFamily="18" charset="0"/>
              </a:rPr>
              <a:t>(selectieve </a:t>
            </a:r>
            <a:r>
              <a:rPr lang="nl-NL" b="1" u="sng" dirty="0">
                <a:latin typeface="Book Antiqua" panose="02040602050305030304" pitchFamily="18" charset="0"/>
              </a:rPr>
              <a:t>serotonine heropname </a:t>
            </a:r>
            <a:r>
              <a:rPr lang="nl-NL" b="1" u="sng" dirty="0" smtClean="0">
                <a:latin typeface="Book Antiqua" panose="02040602050305030304" pitchFamily="18" charset="0"/>
              </a:rPr>
              <a:t>remmers)</a:t>
            </a:r>
          </a:p>
          <a:p>
            <a:r>
              <a:rPr lang="nl-NL" sz="2000" dirty="0" smtClean="0">
                <a:latin typeface="Book Antiqua" panose="02040602050305030304" pitchFamily="18" charset="0"/>
              </a:rPr>
              <a:t>Antidepressiva grijpen in bij het proces van </a:t>
            </a:r>
            <a:r>
              <a:rPr lang="nl-NL" sz="2000" dirty="0">
                <a:latin typeface="Book Antiqua" panose="02040602050305030304" pitchFamily="18" charset="0"/>
              </a:rPr>
              <a:t>de overdracht van prikkels tussen zenuwcellen in de </a:t>
            </a:r>
            <a:r>
              <a:rPr lang="nl-NL" sz="2000" dirty="0" smtClean="0">
                <a:latin typeface="Book Antiqua" panose="02040602050305030304" pitchFamily="18" charset="0"/>
              </a:rPr>
              <a:t>hersenen. Dit proces is bij mensen met een depressie verstoord.</a:t>
            </a:r>
          </a:p>
          <a:p>
            <a:r>
              <a:rPr lang="nl-NL" sz="2000" dirty="0" smtClean="0">
                <a:latin typeface="Book Antiqua" panose="02040602050305030304" pitchFamily="18" charset="0"/>
              </a:rPr>
              <a:t>De </a:t>
            </a:r>
            <a:r>
              <a:rPr lang="nl-NL" sz="2000" i="1" dirty="0">
                <a:latin typeface="Book Antiqua" panose="02040602050305030304" pitchFamily="18" charset="0"/>
              </a:rPr>
              <a:t>neurotransmitters</a:t>
            </a:r>
            <a:r>
              <a:rPr lang="nl-NL" sz="2000" dirty="0">
                <a:latin typeface="Book Antiqua" panose="02040602050305030304" pitchFamily="18" charset="0"/>
              </a:rPr>
              <a:t> </a:t>
            </a:r>
            <a:r>
              <a:rPr lang="nl-NL" sz="2000" i="1" dirty="0" smtClean="0">
                <a:latin typeface="Book Antiqua" panose="02040602050305030304" pitchFamily="18" charset="0"/>
              </a:rPr>
              <a:t>serotonine</a:t>
            </a:r>
            <a:r>
              <a:rPr lang="nl-NL" sz="2000" dirty="0" smtClean="0">
                <a:latin typeface="Book Antiqua" panose="02040602050305030304" pitchFamily="18" charset="0"/>
              </a:rPr>
              <a:t> en </a:t>
            </a:r>
            <a:r>
              <a:rPr lang="nl-NL" sz="2000" i="1" dirty="0" smtClean="0">
                <a:latin typeface="Book Antiqua" panose="02040602050305030304" pitchFamily="18" charset="0"/>
              </a:rPr>
              <a:t>noradrenaline</a:t>
            </a:r>
            <a:r>
              <a:rPr lang="nl-NL" sz="2000" dirty="0" smtClean="0">
                <a:latin typeface="Book Antiqua" panose="02040602050305030304" pitchFamily="18" charset="0"/>
              </a:rPr>
              <a:t> </a:t>
            </a:r>
            <a:r>
              <a:rPr lang="nl-NL" sz="2000" dirty="0">
                <a:latin typeface="Book Antiqua" panose="02040602050305030304" pitchFamily="18" charset="0"/>
              </a:rPr>
              <a:t>horen voor deze prikkeloverdracht te zorgen. </a:t>
            </a:r>
            <a:endParaRPr lang="nl-NL" dirty="0" smtClean="0">
              <a:latin typeface="Book Antiqua" panose="02040602050305030304" pitchFamily="18" charset="0"/>
            </a:endParaRPr>
          </a:p>
          <a:p>
            <a:endParaRPr lang="nl-NL" dirty="0" smtClean="0">
              <a:latin typeface="Book Antiqua" panose="02040602050305030304" pitchFamily="18" charset="0"/>
            </a:endParaRPr>
          </a:p>
          <a:p>
            <a:r>
              <a:rPr lang="nl-NL" dirty="0" smtClean="0">
                <a:latin typeface="Book Antiqua" panose="02040602050305030304" pitchFamily="18" charset="0"/>
                <a:hlinkClick r:id="rId2"/>
              </a:rPr>
              <a:t>werking van de neurotransmitters</a:t>
            </a:r>
            <a:endParaRPr lang="nl-NL" dirty="0">
              <a:latin typeface="Book Antiqua" panose="02040602050305030304" pitchFamily="18" charset="0"/>
            </a:endParaRPr>
          </a:p>
          <a:p>
            <a:endParaRPr lang="nl-NL" dirty="0">
              <a:latin typeface="Book Antiqua" panose="02040602050305030304" pitchFamily="18" charset="0"/>
            </a:endParaRPr>
          </a:p>
        </p:txBody>
      </p:sp>
      <p:sp>
        <p:nvSpPr>
          <p:cNvPr id="6" name="Tekstvak 5"/>
          <p:cNvSpPr txBox="1"/>
          <p:nvPr/>
        </p:nvSpPr>
        <p:spPr>
          <a:xfrm>
            <a:off x="391885" y="5204493"/>
            <a:ext cx="11017489" cy="646331"/>
          </a:xfrm>
          <a:prstGeom prst="rect">
            <a:avLst/>
          </a:prstGeom>
          <a:noFill/>
        </p:spPr>
        <p:txBody>
          <a:bodyPr wrap="square" rtlCol="0">
            <a:spAutoFit/>
          </a:bodyPr>
          <a:lstStyle/>
          <a:p>
            <a:r>
              <a:rPr lang="nl-NL" i="1" dirty="0" smtClean="0">
                <a:latin typeface="Book Antiqua" panose="02040602050305030304" pitchFamily="18" charset="0"/>
              </a:rPr>
              <a:t>Bijwerkingen:   Slapeloosheid</a:t>
            </a:r>
            <a:r>
              <a:rPr lang="nl-NL" i="1" dirty="0">
                <a:latin typeface="Book Antiqua" panose="02040602050305030304" pitchFamily="18" charset="0"/>
              </a:rPr>
              <a:t>, misselijkheid, verminderde </a:t>
            </a:r>
            <a:r>
              <a:rPr lang="nl-NL" i="1" dirty="0" smtClean="0">
                <a:latin typeface="Book Antiqua" panose="02040602050305030304" pitchFamily="18" charset="0"/>
              </a:rPr>
              <a:t>eetlust, diarree</a:t>
            </a:r>
            <a:r>
              <a:rPr lang="nl-NL" i="1" dirty="0">
                <a:latin typeface="Book Antiqua" panose="02040602050305030304" pitchFamily="18" charset="0"/>
              </a:rPr>
              <a:t>, </a:t>
            </a:r>
            <a:r>
              <a:rPr lang="nl-NL" i="1" dirty="0" smtClean="0">
                <a:latin typeface="Book Antiqua" panose="02040602050305030304" pitchFamily="18" charset="0"/>
              </a:rPr>
              <a:t>obstipatie </a:t>
            </a:r>
            <a:r>
              <a:rPr lang="nl-NL" i="1" dirty="0">
                <a:latin typeface="Book Antiqua" panose="02040602050305030304" pitchFamily="18" charset="0"/>
              </a:rPr>
              <a:t>en seksuele problemen zoals moeite met klaarkomen of opwinding. Hoofdpijn, duizeligheid en </a:t>
            </a:r>
            <a:r>
              <a:rPr lang="nl-NL" i="1" dirty="0" smtClean="0">
                <a:latin typeface="Book Antiqua" panose="02040602050305030304" pitchFamily="18" charset="0"/>
              </a:rPr>
              <a:t>trillen</a:t>
            </a:r>
            <a:endParaRPr lang="nl-NL" i="1" dirty="0">
              <a:latin typeface="Book Antiqua" panose="02040602050305030304" pitchFamily="18" charset="0"/>
            </a:endParaRPr>
          </a:p>
        </p:txBody>
      </p:sp>
    </p:spTree>
    <p:extLst>
      <p:ext uri="{BB962C8B-B14F-4D97-AF65-F5344CB8AC3E}">
        <p14:creationId xmlns:p14="http://schemas.microsoft.com/office/powerpoint/2010/main" val="1064574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p:cNvGraphicFramePr>
            <a:graphicFrameLocks noGrp="1"/>
          </p:cNvGraphicFramePr>
          <p:nvPr>
            <p:extLst>
              <p:ext uri="{D42A27DB-BD31-4B8C-83A1-F6EECF244321}">
                <p14:modId xmlns:p14="http://schemas.microsoft.com/office/powerpoint/2010/main" val="3709237852"/>
              </p:ext>
            </p:extLst>
          </p:nvPr>
        </p:nvGraphicFramePr>
        <p:xfrm>
          <a:off x="669721" y="561701"/>
          <a:ext cx="9662998" cy="5068391"/>
        </p:xfrm>
        <a:graphic>
          <a:graphicData uri="http://schemas.openxmlformats.org/drawingml/2006/table">
            <a:tbl>
              <a:tblPr/>
              <a:tblGrid>
                <a:gridCol w="4831499">
                  <a:extLst>
                    <a:ext uri="{9D8B030D-6E8A-4147-A177-3AD203B41FA5}">
                      <a16:colId xmlns:a16="http://schemas.microsoft.com/office/drawing/2014/main" val="2851879112"/>
                    </a:ext>
                  </a:extLst>
                </a:gridCol>
                <a:gridCol w="4831499">
                  <a:extLst>
                    <a:ext uri="{9D8B030D-6E8A-4147-A177-3AD203B41FA5}">
                      <a16:colId xmlns:a16="http://schemas.microsoft.com/office/drawing/2014/main" val="2016966036"/>
                    </a:ext>
                  </a:extLst>
                </a:gridCol>
              </a:tblGrid>
              <a:tr h="519835">
                <a:tc>
                  <a:txBody>
                    <a:bodyPr/>
                    <a:lstStyle/>
                    <a:p>
                      <a:pPr algn="ctr"/>
                      <a:r>
                        <a:rPr lang="nl-NL" dirty="0">
                          <a:solidFill>
                            <a:srgbClr val="FFFF00"/>
                          </a:solidFill>
                          <a:latin typeface="Book Antiqua" panose="02040602050305030304" pitchFamily="18" charset="0"/>
                        </a:rPr>
                        <a:t>Werkzame stof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a:solidFill>
                            <a:srgbClr val="FFFF00"/>
                          </a:solidFill>
                          <a:latin typeface="Book Antiqua" panose="02040602050305030304" pitchFamily="18" charset="0"/>
                        </a:rPr>
                        <a:t>Merknaam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5797466"/>
                  </a:ext>
                </a:extLst>
              </a:tr>
              <a:tr h="909711">
                <a:tc>
                  <a:txBody>
                    <a:bodyPr/>
                    <a:lstStyle/>
                    <a:p>
                      <a:pPr algn="ctr"/>
                      <a:r>
                        <a:rPr lang="nl-NL" dirty="0">
                          <a:latin typeface="Book Antiqua" panose="02040602050305030304" pitchFamily="18" charset="0"/>
                        </a:rPr>
                        <a:t>Amitriptyline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Tryptizol</a:t>
                      </a:r>
                      <a:r>
                        <a:rPr lang="nl-NL" dirty="0">
                          <a:latin typeface="Book Antiqua" panose="02040602050305030304" pitchFamily="18" charset="0"/>
                        </a:rPr>
                        <a:t> ®</a:t>
                      </a:r>
                      <a:br>
                        <a:rPr lang="nl-NL" dirty="0">
                          <a:latin typeface="Book Antiqua" panose="02040602050305030304" pitchFamily="18" charset="0"/>
                        </a:rPr>
                      </a:br>
                      <a:r>
                        <a:rPr lang="nl-NL" dirty="0" err="1">
                          <a:latin typeface="Book Antiqua" panose="02040602050305030304" pitchFamily="18" charset="0"/>
                        </a:rPr>
                        <a:t>Sarotex</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047941"/>
                  </a:ext>
                </a:extLst>
              </a:tr>
              <a:tr h="519835">
                <a:tc>
                  <a:txBody>
                    <a:bodyPr/>
                    <a:lstStyle/>
                    <a:p>
                      <a:pPr algn="ctr"/>
                      <a:r>
                        <a:rPr lang="nl-NL" dirty="0">
                          <a:latin typeface="Book Antiqua" panose="02040602050305030304" pitchFamily="18" charset="0"/>
                        </a:rPr>
                        <a:t>Clomipramine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Anafranil</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267870"/>
                  </a:ext>
                </a:extLst>
              </a:tr>
              <a:tr h="519835">
                <a:tc>
                  <a:txBody>
                    <a:bodyPr/>
                    <a:lstStyle/>
                    <a:p>
                      <a:pPr algn="ctr"/>
                      <a:r>
                        <a:rPr lang="nl-NL" dirty="0" err="1">
                          <a:latin typeface="Book Antiqua" panose="02040602050305030304" pitchFamily="18" charset="0"/>
                        </a:rPr>
                        <a:t>Dosulepine</a:t>
                      </a:r>
                      <a:endParaRPr lang="nl-NL"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Prothiaden</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096312"/>
                  </a:ext>
                </a:extLst>
              </a:tr>
              <a:tr h="519835">
                <a:tc>
                  <a:txBody>
                    <a:bodyPr/>
                    <a:lstStyle/>
                    <a:p>
                      <a:pPr algn="ctr"/>
                      <a:r>
                        <a:rPr lang="nl-NL" dirty="0" err="1">
                          <a:latin typeface="Book Antiqua" panose="02040602050305030304" pitchFamily="18" charset="0"/>
                        </a:rPr>
                        <a:t>Doxepine</a:t>
                      </a:r>
                      <a:endParaRPr lang="nl-NL"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Sinequan</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541494"/>
                  </a:ext>
                </a:extLst>
              </a:tr>
              <a:tr h="519835">
                <a:tc>
                  <a:txBody>
                    <a:bodyPr/>
                    <a:lstStyle/>
                    <a:p>
                      <a:pPr algn="ctr"/>
                      <a:r>
                        <a:rPr lang="nl-NL" dirty="0" err="1">
                          <a:latin typeface="Book Antiqua" panose="02040602050305030304" pitchFamily="18" charset="0"/>
                        </a:rPr>
                        <a:t>Imipramine</a:t>
                      </a:r>
                      <a:endParaRPr lang="nl-NL"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Tofranil</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997524"/>
                  </a:ext>
                </a:extLst>
              </a:tr>
              <a:tr h="519835">
                <a:tc>
                  <a:txBody>
                    <a:bodyPr/>
                    <a:lstStyle/>
                    <a:p>
                      <a:pPr algn="ctr"/>
                      <a:r>
                        <a:rPr lang="nl-NL" dirty="0">
                          <a:latin typeface="Book Antiqua" panose="02040602050305030304" pitchFamily="18" charset="0"/>
                        </a:rPr>
                        <a:t>Maprotiline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Ludiomil</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4320240"/>
                  </a:ext>
                </a:extLst>
              </a:tr>
              <a:tr h="519835">
                <a:tc>
                  <a:txBody>
                    <a:bodyPr/>
                    <a:lstStyle/>
                    <a:p>
                      <a:pPr algn="ctr"/>
                      <a:r>
                        <a:rPr lang="nl-NL">
                          <a:latin typeface="Book Antiqua" panose="02040602050305030304" pitchFamily="18" charset="0"/>
                        </a:rPr>
                        <a:t>Nortriptyline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dirty="0" err="1">
                          <a:latin typeface="Book Antiqua" panose="02040602050305030304" pitchFamily="18" charset="0"/>
                        </a:rPr>
                        <a:t>Nortrilen</a:t>
                      </a:r>
                      <a:r>
                        <a:rPr lang="nl-NL"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7623611"/>
                  </a:ext>
                </a:extLst>
              </a:tr>
              <a:tr h="519835">
                <a:tc>
                  <a:txBody>
                    <a:bodyPr/>
                    <a:lstStyle/>
                    <a:p>
                      <a:pPr algn="ctr"/>
                      <a:r>
                        <a:rPr lang="nl-NL">
                          <a:latin typeface="Book Antiqua" panose="02040602050305030304" pitchFamily="18" charset="0"/>
                        </a:rPr>
                        <a:t>Trimipramine</a:t>
                      </a:r>
                    </a:p>
                  </a:txBody>
                  <a:tcPr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nl-NL" dirty="0" err="1">
                          <a:latin typeface="Book Antiqua" panose="02040602050305030304" pitchFamily="18" charset="0"/>
                        </a:rPr>
                        <a:t>Surmontil</a:t>
                      </a:r>
                      <a:r>
                        <a:rPr lang="nl-NL" dirty="0">
                          <a:latin typeface="Book Antiqua" panose="02040602050305030304" pitchFamily="18" charset="0"/>
                        </a:rPr>
                        <a:t>®</a:t>
                      </a:r>
                    </a:p>
                  </a:txBody>
                  <a:tcPr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415121131"/>
                  </a:ext>
                </a:extLst>
              </a:tr>
            </a:tbl>
          </a:graphicData>
        </a:graphic>
      </p:graphicFrame>
    </p:spTree>
    <p:extLst>
      <p:ext uri="{BB962C8B-B14F-4D97-AF65-F5344CB8AC3E}">
        <p14:creationId xmlns:p14="http://schemas.microsoft.com/office/powerpoint/2010/main" val="279263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500741" y="1420728"/>
            <a:ext cx="10498184" cy="646331"/>
          </a:xfrm>
          <a:prstGeom prst="rect">
            <a:avLst/>
          </a:prstGeom>
        </p:spPr>
        <p:txBody>
          <a:bodyPr wrap="square">
            <a:spAutoFit/>
          </a:bodyPr>
          <a:lstStyle/>
          <a:p>
            <a:r>
              <a:rPr lang="nl-NL" b="1" u="sng" dirty="0">
                <a:latin typeface="Book Antiqua" panose="02040602050305030304" pitchFamily="18" charset="0"/>
              </a:rPr>
              <a:t>Werking </a:t>
            </a:r>
            <a:r>
              <a:rPr lang="nl-NL" b="1" u="sng" dirty="0" smtClean="0">
                <a:latin typeface="Book Antiqua" panose="02040602050305030304" pitchFamily="18" charset="0"/>
              </a:rPr>
              <a:t>van </a:t>
            </a:r>
            <a:r>
              <a:rPr lang="nl-NL" b="1" u="sng" dirty="0" smtClean="0">
                <a:solidFill>
                  <a:srgbClr val="FFFF00"/>
                </a:solidFill>
                <a:latin typeface="Book Antiqua" panose="02040602050305030304" pitchFamily="18" charset="0"/>
              </a:rPr>
              <a:t>moderne antidepressiva </a:t>
            </a:r>
            <a:r>
              <a:rPr lang="nl-NL" b="1" u="sng" dirty="0" smtClean="0">
                <a:latin typeface="Book Antiqua" panose="02040602050305030304" pitchFamily="18" charset="0"/>
              </a:rPr>
              <a:t>berust op remming van </a:t>
            </a:r>
            <a:r>
              <a:rPr lang="nl-NL" dirty="0" smtClean="0">
                <a:latin typeface="Book Antiqua" panose="02040602050305030304" pitchFamily="18" charset="0"/>
              </a:rPr>
              <a:t>serotonine, noradrenaline</a:t>
            </a:r>
            <a:r>
              <a:rPr lang="nl-NL" dirty="0">
                <a:latin typeface="Book Antiqua" panose="02040602050305030304" pitchFamily="18" charset="0"/>
              </a:rPr>
              <a:t>, dopamine </a:t>
            </a:r>
            <a:r>
              <a:rPr lang="nl-NL" dirty="0" smtClean="0">
                <a:latin typeface="Book Antiqua" panose="02040602050305030304" pitchFamily="18" charset="0"/>
              </a:rPr>
              <a:t>of door </a:t>
            </a:r>
            <a:r>
              <a:rPr lang="nl-NL" dirty="0">
                <a:latin typeface="Book Antiqua" panose="02040602050305030304" pitchFamily="18" charset="0"/>
              </a:rPr>
              <a:t>beïnvloeding van serotonine en melatonine receptoren.</a:t>
            </a:r>
            <a:r>
              <a:rPr lang="nl-NL" b="1" u="sng" dirty="0" smtClean="0">
                <a:latin typeface="Book Antiqua" panose="02040602050305030304" pitchFamily="18" charset="0"/>
              </a:rPr>
              <a:t> </a:t>
            </a:r>
            <a:endParaRPr lang="nl-NL" b="1" u="sng" dirty="0">
              <a:latin typeface="Book Antiqua" panose="02040602050305030304" pitchFamily="18" charset="0"/>
            </a:endParaRPr>
          </a:p>
        </p:txBody>
      </p:sp>
      <p:sp>
        <p:nvSpPr>
          <p:cNvPr id="4" name="Rechthoek 3"/>
          <p:cNvSpPr/>
          <p:nvPr/>
        </p:nvSpPr>
        <p:spPr>
          <a:xfrm>
            <a:off x="8855471" y="461945"/>
            <a:ext cx="2553904" cy="369332"/>
          </a:xfrm>
          <a:prstGeom prst="rect">
            <a:avLst/>
          </a:prstGeom>
        </p:spPr>
        <p:txBody>
          <a:bodyPr wrap="none">
            <a:spAutoFit/>
          </a:bodyPr>
          <a:lstStyle/>
          <a:p>
            <a:r>
              <a:rPr lang="nl-NL" dirty="0">
                <a:solidFill>
                  <a:srgbClr val="FFFF00"/>
                </a:solidFill>
                <a:latin typeface="Book Antiqua" panose="02040602050305030304" pitchFamily="18" charset="0"/>
              </a:rPr>
              <a:t>1. Biologische Therapie</a:t>
            </a:r>
          </a:p>
        </p:txBody>
      </p:sp>
      <p:sp>
        <p:nvSpPr>
          <p:cNvPr id="5" name="Rechthoek 4"/>
          <p:cNvSpPr/>
          <p:nvPr/>
        </p:nvSpPr>
        <p:spPr>
          <a:xfrm>
            <a:off x="657496" y="831277"/>
            <a:ext cx="3331029" cy="461665"/>
          </a:xfrm>
          <a:prstGeom prst="rect">
            <a:avLst/>
          </a:prstGeom>
        </p:spPr>
        <p:txBody>
          <a:bodyPr wrap="square">
            <a:spAutoFit/>
          </a:bodyPr>
          <a:lstStyle/>
          <a:p>
            <a:r>
              <a:rPr lang="nl-NL" sz="2400" u="sng" dirty="0" smtClean="0">
                <a:solidFill>
                  <a:srgbClr val="FFFF00"/>
                </a:solidFill>
                <a:latin typeface="Book Antiqua" panose="02040602050305030304" pitchFamily="18" charset="0"/>
              </a:rPr>
              <a:t>1. Antidepressiva </a:t>
            </a:r>
            <a:endParaRPr lang="nl-NL" sz="2400" dirty="0">
              <a:solidFill>
                <a:srgbClr val="FFFF00"/>
              </a:solidFill>
            </a:endParaRPr>
          </a:p>
        </p:txBody>
      </p:sp>
      <p:graphicFrame>
        <p:nvGraphicFramePr>
          <p:cNvPr id="6" name="Tabel 5"/>
          <p:cNvGraphicFramePr>
            <a:graphicFrameLocks noGrp="1"/>
          </p:cNvGraphicFramePr>
          <p:nvPr>
            <p:extLst>
              <p:ext uri="{D42A27DB-BD31-4B8C-83A1-F6EECF244321}">
                <p14:modId xmlns:p14="http://schemas.microsoft.com/office/powerpoint/2010/main" val="3880847278"/>
              </p:ext>
            </p:extLst>
          </p:nvPr>
        </p:nvGraphicFramePr>
        <p:xfrm>
          <a:off x="970167" y="2346836"/>
          <a:ext cx="8947150" cy="2682240"/>
        </p:xfrm>
        <a:graphic>
          <a:graphicData uri="http://schemas.openxmlformats.org/drawingml/2006/table">
            <a:tbl>
              <a:tblPr/>
              <a:tblGrid>
                <a:gridCol w="4473575">
                  <a:extLst>
                    <a:ext uri="{9D8B030D-6E8A-4147-A177-3AD203B41FA5}">
                      <a16:colId xmlns:a16="http://schemas.microsoft.com/office/drawing/2014/main" val="3362773541"/>
                    </a:ext>
                  </a:extLst>
                </a:gridCol>
                <a:gridCol w="4473575">
                  <a:extLst>
                    <a:ext uri="{9D8B030D-6E8A-4147-A177-3AD203B41FA5}">
                      <a16:colId xmlns:a16="http://schemas.microsoft.com/office/drawing/2014/main" val="2461175977"/>
                    </a:ext>
                  </a:extLst>
                </a:gridCol>
              </a:tblGrid>
              <a:tr h="0">
                <a:tc>
                  <a:txBody>
                    <a:bodyPr/>
                    <a:lstStyle/>
                    <a:p>
                      <a:pPr algn="ctr"/>
                      <a:r>
                        <a:rPr lang="nl-NL" sz="1600" b="1" dirty="0">
                          <a:latin typeface="Book Antiqua" panose="02040602050305030304" pitchFamily="18" charset="0"/>
                        </a:rPr>
                        <a:t>Werkzame stof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b="1" dirty="0">
                          <a:latin typeface="Book Antiqua" panose="02040602050305030304" pitchFamily="18" charset="0"/>
                        </a:rPr>
                        <a:t>Merknaam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640215"/>
                  </a:ext>
                </a:extLst>
              </a:tr>
              <a:tr h="0">
                <a:tc>
                  <a:txBody>
                    <a:bodyPr/>
                    <a:lstStyle/>
                    <a:p>
                      <a:pPr algn="ctr"/>
                      <a:r>
                        <a:rPr lang="nl-NL" sz="1600" dirty="0" err="1">
                          <a:latin typeface="Book Antiqua" panose="02040602050305030304" pitchFamily="18" charset="0"/>
                        </a:rPr>
                        <a:t>Citalopram</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Cipramil</a:t>
                      </a:r>
                      <a:r>
                        <a:rPr lang="nl-NL" sz="1600" dirty="0">
                          <a:latin typeface="Book Antiqua" panose="0204060205030503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1546402"/>
                  </a:ext>
                </a:extLst>
              </a:tr>
              <a:tr h="0">
                <a:tc>
                  <a:txBody>
                    <a:bodyPr/>
                    <a:lstStyle/>
                    <a:p>
                      <a:pPr algn="ctr"/>
                      <a:r>
                        <a:rPr lang="nl-NL" sz="1600" dirty="0" err="1">
                          <a:latin typeface="Book Antiqua" panose="02040602050305030304" pitchFamily="18" charset="0"/>
                        </a:rPr>
                        <a:t>Fluoxetine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a:latin typeface="Book Antiqua" panose="02040602050305030304" pitchFamily="18" charset="0"/>
                        </a:rPr>
                        <a:t>Prozac®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247978"/>
                  </a:ext>
                </a:extLst>
              </a:tr>
              <a:tr h="0">
                <a:tc>
                  <a:txBody>
                    <a:bodyPr/>
                    <a:lstStyle/>
                    <a:p>
                      <a:pPr algn="ctr"/>
                      <a:r>
                        <a:rPr lang="nl-NL" sz="1600" dirty="0" err="1">
                          <a:latin typeface="Book Antiqua" panose="02040602050305030304" pitchFamily="18" charset="0"/>
                        </a:rPr>
                        <a:t>Fluvoxamine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Fevarin</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250588"/>
                  </a:ext>
                </a:extLst>
              </a:tr>
              <a:tr h="0">
                <a:tc>
                  <a:txBody>
                    <a:bodyPr/>
                    <a:lstStyle/>
                    <a:p>
                      <a:pPr algn="ctr"/>
                      <a:r>
                        <a:rPr lang="nl-NL" sz="1600" dirty="0">
                          <a:latin typeface="Book Antiqua" panose="02040602050305030304" pitchFamily="18" charset="0"/>
                        </a:rPr>
                        <a:t>Paroxetine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Seroxat</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422284"/>
                  </a:ext>
                </a:extLst>
              </a:tr>
              <a:tr h="0">
                <a:tc>
                  <a:txBody>
                    <a:bodyPr/>
                    <a:lstStyle/>
                    <a:p>
                      <a:pPr algn="ctr"/>
                      <a:r>
                        <a:rPr lang="nl-NL" sz="1600" dirty="0" err="1">
                          <a:latin typeface="Book Antiqua" panose="02040602050305030304" pitchFamily="18" charset="0"/>
                        </a:rPr>
                        <a:t>Sertraline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Zoloft</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3404240"/>
                  </a:ext>
                </a:extLst>
              </a:tr>
              <a:tr h="0">
                <a:tc>
                  <a:txBody>
                    <a:bodyPr/>
                    <a:lstStyle/>
                    <a:p>
                      <a:pPr algn="ctr"/>
                      <a:r>
                        <a:rPr lang="nl-NL" sz="1600" dirty="0" err="1">
                          <a:latin typeface="Book Antiqua" panose="02040602050305030304" pitchFamily="18" charset="0"/>
                        </a:rPr>
                        <a:t>Venlafaxine</a:t>
                      </a:r>
                      <a:endParaRPr lang="nl-NL" sz="1600" dirty="0">
                        <a:latin typeface="Book Antiqua" panose="0204060205030503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Efexor</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776422"/>
                  </a:ext>
                </a:extLst>
              </a:tr>
              <a:tr h="0">
                <a:tc>
                  <a:txBody>
                    <a:bodyPr/>
                    <a:lstStyle/>
                    <a:p>
                      <a:pPr algn="ctr"/>
                      <a:r>
                        <a:rPr lang="nl-NL" sz="1600">
                          <a:latin typeface="Book Antiqua" panose="02040602050305030304" pitchFamily="18" charset="0"/>
                        </a:rPr>
                        <a:t>Trimipramine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NL" sz="1600" dirty="0" err="1">
                          <a:latin typeface="Book Antiqua" panose="02040602050305030304" pitchFamily="18" charset="0"/>
                        </a:rPr>
                        <a:t>Surmontil</a:t>
                      </a:r>
                      <a:r>
                        <a:rPr lang="nl-NL" sz="1600" dirty="0">
                          <a:latin typeface="Book Antiqua" panose="0204060205030503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465097"/>
                  </a:ext>
                </a:extLst>
              </a:tr>
            </a:tbl>
          </a:graphicData>
        </a:graphic>
      </p:graphicFrame>
      <p:sp>
        <p:nvSpPr>
          <p:cNvPr id="7" name="Rectangle 1">
            <a:hlinkClick r:id="rId2" tooltip="Prozac (fluoxetine)"/>
          </p:cNvPr>
          <p:cNvSpPr>
            <a:spLocks noChangeArrowheads="1"/>
          </p:cNvSpPr>
          <p:nvPr/>
        </p:nvSpPr>
        <p:spPr bwMode="auto">
          <a:xfrm>
            <a:off x="500741" y="234683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3308" tIns="-98394" rIns="-133308" bIns="133308" numCol="1" anchor="ctr" anchorCtr="0" compatLnSpc="1">
            <a:prstTxWarp prst="textNoShape">
              <a:avLst/>
            </a:prstTxWarp>
            <a:spAutoFit/>
          </a:bodyPr>
          <a:lstStyle/>
          <a:p>
            <a:endParaRPr lang="nl-NL"/>
          </a:p>
        </p:txBody>
      </p:sp>
      <p:sp>
        <p:nvSpPr>
          <p:cNvPr id="8" name="Tekstvak 7"/>
          <p:cNvSpPr txBox="1"/>
          <p:nvPr/>
        </p:nvSpPr>
        <p:spPr>
          <a:xfrm>
            <a:off x="783771" y="5316583"/>
            <a:ext cx="10084526" cy="369332"/>
          </a:xfrm>
          <a:prstGeom prst="rect">
            <a:avLst/>
          </a:prstGeom>
          <a:noFill/>
        </p:spPr>
        <p:txBody>
          <a:bodyPr wrap="square" rtlCol="0">
            <a:spAutoFit/>
          </a:bodyPr>
          <a:lstStyle/>
          <a:p>
            <a:r>
              <a:rPr lang="nl-NL" i="1" dirty="0" smtClean="0">
                <a:latin typeface="Book Antiqua" panose="02040602050305030304" pitchFamily="18" charset="0"/>
              </a:rPr>
              <a:t>Bijwerkingen: slapeloosheid</a:t>
            </a:r>
            <a:r>
              <a:rPr lang="nl-NL" i="1" dirty="0">
                <a:latin typeface="Book Antiqua" panose="02040602050305030304" pitchFamily="18" charset="0"/>
              </a:rPr>
              <a:t>, hoofdpijn, </a:t>
            </a:r>
            <a:r>
              <a:rPr lang="nl-NL" i="1" dirty="0" smtClean="0">
                <a:latin typeface="Book Antiqua" panose="02040602050305030304" pitchFamily="18" charset="0"/>
              </a:rPr>
              <a:t>duizeligheid, sufheid, gewichtstoename en </a:t>
            </a:r>
            <a:r>
              <a:rPr lang="nl-NL" i="1" dirty="0">
                <a:latin typeface="Book Antiqua" panose="02040602050305030304" pitchFamily="18" charset="0"/>
              </a:rPr>
              <a:t>trillen.</a:t>
            </a:r>
          </a:p>
        </p:txBody>
      </p:sp>
    </p:spTree>
    <p:extLst>
      <p:ext uri="{BB962C8B-B14F-4D97-AF65-F5344CB8AC3E}">
        <p14:creationId xmlns:p14="http://schemas.microsoft.com/office/powerpoint/2010/main" val="2647280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457ADFF9FDD499503ADA3764501C3" ma:contentTypeVersion="8" ma:contentTypeDescription="Een nieuw document maken." ma:contentTypeScope="" ma:versionID="02792bd242939ad6c85576566afa0fa5">
  <xsd:schema xmlns:xsd="http://www.w3.org/2001/XMLSchema" xmlns:xs="http://www.w3.org/2001/XMLSchema" xmlns:p="http://schemas.microsoft.com/office/2006/metadata/properties" xmlns:ns2="1ab072c8-fba1-4e01-b723-257508a30d6a" xmlns:ns3="1b5cf632-a198-45d7-aae6-9004c4b39e98" targetNamespace="http://schemas.microsoft.com/office/2006/metadata/properties" ma:root="true" ma:fieldsID="4302201f00fea6ce8ff114c1b4b56a98" ns2:_="" ns3:_="">
    <xsd:import namespace="1ab072c8-fba1-4e01-b723-257508a30d6a"/>
    <xsd:import namespace="1b5cf632-a198-45d7-aae6-9004c4b39e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072c8-fba1-4e01-b723-257508a30d6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5cf632-a198-45d7-aae6-9004c4b39e98"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EFA770-8FC0-4373-B2E4-DAD28A575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b072c8-fba1-4e01-b723-257508a30d6a"/>
    <ds:schemaRef ds:uri="1b5cf632-a198-45d7-aae6-9004c4b39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6954C-C949-428E-AD67-CCC1F54D0AD3}">
  <ds:schemaRefs>
    <ds:schemaRef ds:uri="http://purl.org/dc/terms/"/>
    <ds:schemaRef ds:uri="http://schemas.openxmlformats.org/package/2006/metadata/core-properties"/>
    <ds:schemaRef ds:uri="http://purl.org/dc/dcmitype/"/>
    <ds:schemaRef ds:uri="http://schemas.microsoft.com/office/infopath/2007/PartnerControls"/>
    <ds:schemaRef ds:uri="fb6cc1e8-d674-4a48-b6a5-f9d9458480f8"/>
    <ds:schemaRef ds:uri="http://purl.org/dc/elements/1.1/"/>
    <ds:schemaRef ds:uri="http://schemas.microsoft.com/office/2006/metadata/properties"/>
    <ds:schemaRef ds:uri="09091a8f-1b73-4412-8f8c-98187682eae7"/>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48FC2B5B-07D0-40DA-86E3-68D2775228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1118</TotalTime>
  <Words>2257</Words>
  <Application>Microsoft Office PowerPoint</Application>
  <PresentationFormat>Breedbeeld</PresentationFormat>
  <Paragraphs>275</Paragraphs>
  <Slides>23</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Book Antiqua</vt:lpstr>
      <vt:lpstr>Calibri</vt:lpstr>
      <vt:lpstr>Century Gothic</vt:lpstr>
      <vt:lpstr>Times New Roman</vt:lpstr>
      <vt:lpstr>Wingdings 3</vt:lpstr>
      <vt:lpstr>Ion</vt:lpstr>
      <vt:lpstr>Behandelmethodieken in de GGZ  https://youtu.be/PuA-ZPbvqqg </vt:lpstr>
      <vt:lpstr>Behandelmethodieken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Angst- en dwangstoornissen</dc:title>
  <dc:creator>Gert Jan Lute</dc:creator>
  <cp:lastModifiedBy>Peter Haagsma</cp:lastModifiedBy>
  <cp:revision>83</cp:revision>
  <dcterms:created xsi:type="dcterms:W3CDTF">2017-05-25T21:45:57Z</dcterms:created>
  <dcterms:modified xsi:type="dcterms:W3CDTF">2018-11-04T19:17:07Z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0x010100A6D457ADFF9FDD499503ADA3764501C3</vt:lpwstr>
  </property>
</Properties>
</file>